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1.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1071" r:id="rId5"/>
    <p:sldId id="1080" r:id="rId6"/>
    <p:sldId id="1072" r:id="rId7"/>
    <p:sldId id="1073" r:id="rId8"/>
    <p:sldId id="1074" r:id="rId9"/>
    <p:sldId id="1075" r:id="rId10"/>
    <p:sldId id="1033" r:id="rId11"/>
    <p:sldId id="970" r:id="rId12"/>
    <p:sldId id="543" r:id="rId13"/>
    <p:sldId id="1076" r:id="rId14"/>
    <p:sldId id="1057" r:id="rId15"/>
    <p:sldId id="971" r:id="rId16"/>
    <p:sldId id="976" r:id="rId17"/>
    <p:sldId id="972" r:id="rId18"/>
    <p:sldId id="973" r:id="rId19"/>
    <p:sldId id="974" r:id="rId20"/>
    <p:sldId id="975" r:id="rId21"/>
    <p:sldId id="1049" r:id="rId22"/>
    <p:sldId id="1050" r:id="rId23"/>
    <p:sldId id="1048" r:id="rId24"/>
    <p:sldId id="1077" r:id="rId25"/>
    <p:sldId id="1042" r:id="rId26"/>
    <p:sldId id="1045" r:id="rId27"/>
    <p:sldId id="1035" r:id="rId28"/>
    <p:sldId id="1036" r:id="rId29"/>
    <p:sldId id="1044" r:id="rId30"/>
    <p:sldId id="1041" r:id="rId31"/>
    <p:sldId id="1063" r:id="rId32"/>
    <p:sldId id="1039" r:id="rId33"/>
    <p:sldId id="1070" r:id="rId34"/>
    <p:sldId id="1047" r:id="rId35"/>
    <p:sldId id="1081" r:id="rId36"/>
    <p:sldId id="544" r:id="rId37"/>
    <p:sldId id="1051" r:id="rId38"/>
    <p:sldId id="1055" r:id="rId39"/>
    <p:sldId id="1034" r:id="rId40"/>
    <p:sldId id="1046" r:id="rId41"/>
    <p:sldId id="1059" r:id="rId42"/>
    <p:sldId id="1079" r:id="rId43"/>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Russo" initials="J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E8A305-7A7F-4E0C-8D64-14E135085AD2}" v="22" dt="2022-06-06T02:21:20.6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59665" autoAdjust="0"/>
  </p:normalViewPr>
  <p:slideViewPr>
    <p:cSldViewPr snapToGrid="0">
      <p:cViewPr varScale="1">
        <p:scale>
          <a:sx n="62" d="100"/>
          <a:sy n="62" d="100"/>
        </p:scale>
        <p:origin x="1380" y="56"/>
      </p:cViewPr>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dy Gregg" userId="7479ddddc83148f7" providerId="LiveId" clId="{CF5EDCFA-F95C-4A9D-ACEC-D3A2A5FABF53}"/>
    <pc:docChg chg="modSld">
      <pc:chgData name="Judy Gregg" userId="7479ddddc83148f7" providerId="LiveId" clId="{CF5EDCFA-F95C-4A9D-ACEC-D3A2A5FABF53}" dt="2022-06-07T01:00:39.612" v="1"/>
      <pc:docMkLst>
        <pc:docMk/>
      </pc:docMkLst>
      <pc:sldChg chg="modNotesTx">
        <pc:chgData name="Judy Gregg" userId="7479ddddc83148f7" providerId="LiveId" clId="{CF5EDCFA-F95C-4A9D-ACEC-D3A2A5FABF53}" dt="2022-06-07T01:00:39.612" v="1"/>
        <pc:sldMkLst>
          <pc:docMk/>
          <pc:sldMk cId="2484705049" sldId="1077"/>
        </pc:sldMkLst>
      </pc:sldChg>
    </pc:docChg>
  </pc:docChgLst>
  <pc:docChgLst>
    <pc:chgData name="Judy Gregg" userId="7479ddddc83148f7" providerId="LiveId" clId="{E21D025C-89D6-48E8-BCF1-54429C1B4201}"/>
    <pc:docChg chg="modSld">
      <pc:chgData name="Judy Gregg" userId="7479ddddc83148f7" providerId="LiveId" clId="{E21D025C-89D6-48E8-BCF1-54429C1B4201}" dt="2022-06-02T04:41:45.520" v="2" actId="14100"/>
      <pc:docMkLst>
        <pc:docMk/>
      </pc:docMkLst>
      <pc:sldChg chg="modSp mod">
        <pc:chgData name="Judy Gregg" userId="7479ddddc83148f7" providerId="LiveId" clId="{E21D025C-89D6-48E8-BCF1-54429C1B4201}" dt="2022-06-02T04:41:45.520" v="2" actId="14100"/>
        <pc:sldMkLst>
          <pc:docMk/>
          <pc:sldMk cId="1738030347" sldId="1071"/>
        </pc:sldMkLst>
        <pc:spChg chg="mod">
          <ac:chgData name="Judy Gregg" userId="7479ddddc83148f7" providerId="LiveId" clId="{E21D025C-89D6-48E8-BCF1-54429C1B4201}" dt="2022-06-02T04:41:45.520" v="2" actId="14100"/>
          <ac:spMkLst>
            <pc:docMk/>
            <pc:sldMk cId="1738030347" sldId="1071"/>
            <ac:spMk id="2" creationId="{00000000-0000-0000-0000-000000000000}"/>
          </ac:spMkLst>
        </pc:spChg>
        <pc:spChg chg="mod">
          <ac:chgData name="Judy Gregg" userId="7479ddddc83148f7" providerId="LiveId" clId="{E21D025C-89D6-48E8-BCF1-54429C1B4201}" dt="2022-06-02T04:41:34.193" v="0" actId="14100"/>
          <ac:spMkLst>
            <pc:docMk/>
            <pc:sldMk cId="1738030347" sldId="1071"/>
            <ac:spMk id="3" creationId="{00000000-0000-0000-0000-000000000000}"/>
          </ac:spMkLst>
        </pc:spChg>
      </pc:sldChg>
    </pc:docChg>
  </pc:docChgLst>
  <pc:docChgLst>
    <pc:chgData name="Judy Gregg" userId="7479ddddc83148f7" providerId="LiveId" clId="{AFE8A305-7A7F-4E0C-8D64-14E135085AD2}"/>
    <pc:docChg chg="undo custSel addSld delSld modSld">
      <pc:chgData name="Judy Gregg" userId="7479ddddc83148f7" providerId="LiveId" clId="{AFE8A305-7A7F-4E0C-8D64-14E135085AD2}" dt="2022-06-06T03:06:02.531" v="1027" actId="20577"/>
      <pc:docMkLst>
        <pc:docMk/>
      </pc:docMkLst>
      <pc:sldChg chg="del">
        <pc:chgData name="Judy Gregg" userId="7479ddddc83148f7" providerId="LiveId" clId="{AFE8A305-7A7F-4E0C-8D64-14E135085AD2}" dt="2022-06-04T03:06:00.351" v="15" actId="2696"/>
        <pc:sldMkLst>
          <pc:docMk/>
          <pc:sldMk cId="4020604010" sldId="259"/>
        </pc:sldMkLst>
      </pc:sldChg>
      <pc:sldChg chg="modNotesTx">
        <pc:chgData name="Judy Gregg" userId="7479ddddc83148f7" providerId="LiveId" clId="{AFE8A305-7A7F-4E0C-8D64-14E135085AD2}" dt="2022-06-06T02:07:47.215" v="639"/>
        <pc:sldMkLst>
          <pc:docMk/>
          <pc:sldMk cId="3071500270" sldId="543"/>
        </pc:sldMkLst>
      </pc:sldChg>
      <pc:sldChg chg="del">
        <pc:chgData name="Judy Gregg" userId="7479ddddc83148f7" providerId="LiveId" clId="{AFE8A305-7A7F-4E0C-8D64-14E135085AD2}" dt="2022-06-04T03:05:28.078" v="14" actId="2696"/>
        <pc:sldMkLst>
          <pc:docMk/>
          <pc:sldMk cId="1082974800" sldId="544"/>
        </pc:sldMkLst>
      </pc:sldChg>
      <pc:sldChg chg="modNotesTx">
        <pc:chgData name="Judy Gregg" userId="7479ddddc83148f7" providerId="LiveId" clId="{AFE8A305-7A7F-4E0C-8D64-14E135085AD2}" dt="2022-06-06T02:07:21.786" v="634" actId="20577"/>
        <pc:sldMkLst>
          <pc:docMk/>
          <pc:sldMk cId="76614833" sldId="970"/>
        </pc:sldMkLst>
      </pc:sldChg>
      <pc:sldChg chg="modNotesTx">
        <pc:chgData name="Judy Gregg" userId="7479ddddc83148f7" providerId="LiveId" clId="{AFE8A305-7A7F-4E0C-8D64-14E135085AD2}" dt="2022-06-06T02:10:04.698" v="672" actId="20577"/>
        <pc:sldMkLst>
          <pc:docMk/>
          <pc:sldMk cId="3230297333" sldId="971"/>
        </pc:sldMkLst>
      </pc:sldChg>
      <pc:sldChg chg="modNotesTx">
        <pc:chgData name="Judy Gregg" userId="7479ddddc83148f7" providerId="LiveId" clId="{AFE8A305-7A7F-4E0C-8D64-14E135085AD2}" dt="2022-06-06T02:10:27.997" v="676"/>
        <pc:sldMkLst>
          <pc:docMk/>
          <pc:sldMk cId="812484081" sldId="972"/>
        </pc:sldMkLst>
      </pc:sldChg>
      <pc:sldChg chg="modNotesTx">
        <pc:chgData name="Judy Gregg" userId="7479ddddc83148f7" providerId="LiveId" clId="{AFE8A305-7A7F-4E0C-8D64-14E135085AD2}" dt="2022-06-06T02:10:39.785" v="681"/>
        <pc:sldMkLst>
          <pc:docMk/>
          <pc:sldMk cId="2059043333" sldId="973"/>
        </pc:sldMkLst>
      </pc:sldChg>
      <pc:sldChg chg="modNotesTx">
        <pc:chgData name="Judy Gregg" userId="7479ddddc83148f7" providerId="LiveId" clId="{AFE8A305-7A7F-4E0C-8D64-14E135085AD2}" dt="2022-06-06T02:10:47.104" v="686"/>
        <pc:sldMkLst>
          <pc:docMk/>
          <pc:sldMk cId="3228757053" sldId="974"/>
        </pc:sldMkLst>
      </pc:sldChg>
      <pc:sldChg chg="modNotesTx">
        <pc:chgData name="Judy Gregg" userId="7479ddddc83148f7" providerId="LiveId" clId="{AFE8A305-7A7F-4E0C-8D64-14E135085AD2}" dt="2022-06-06T02:11:00.902" v="691"/>
        <pc:sldMkLst>
          <pc:docMk/>
          <pc:sldMk cId="590889549" sldId="975"/>
        </pc:sldMkLst>
      </pc:sldChg>
      <pc:sldChg chg="modNotesTx">
        <pc:chgData name="Judy Gregg" userId="7479ddddc83148f7" providerId="LiveId" clId="{AFE8A305-7A7F-4E0C-8D64-14E135085AD2}" dt="2022-06-06T02:10:16.417" v="674"/>
        <pc:sldMkLst>
          <pc:docMk/>
          <pc:sldMk cId="371190183" sldId="976"/>
        </pc:sldMkLst>
      </pc:sldChg>
      <pc:sldChg chg="modNotesTx">
        <pc:chgData name="Judy Gregg" userId="7479ddddc83148f7" providerId="LiveId" clId="{AFE8A305-7A7F-4E0C-8D64-14E135085AD2}" dt="2022-06-06T02:06:26.666" v="627"/>
        <pc:sldMkLst>
          <pc:docMk/>
          <pc:sldMk cId="807553947" sldId="1033"/>
        </pc:sldMkLst>
      </pc:sldChg>
      <pc:sldChg chg="del modNotesTx">
        <pc:chgData name="Judy Gregg" userId="7479ddddc83148f7" providerId="LiveId" clId="{AFE8A305-7A7F-4E0C-8D64-14E135085AD2}" dt="2022-06-06T02:26:54.539" v="925" actId="20577"/>
        <pc:sldMkLst>
          <pc:docMk/>
          <pc:sldMk cId="1192162535" sldId="1034"/>
        </pc:sldMkLst>
      </pc:sldChg>
      <pc:sldChg chg="modNotesTx">
        <pc:chgData name="Judy Gregg" userId="7479ddddc83148f7" providerId="LiveId" clId="{AFE8A305-7A7F-4E0C-8D64-14E135085AD2}" dt="2022-06-06T02:15:01.915" v="795" actId="20577"/>
        <pc:sldMkLst>
          <pc:docMk/>
          <pc:sldMk cId="680910381" sldId="1035"/>
        </pc:sldMkLst>
      </pc:sldChg>
      <pc:sldChg chg="modNotesTx">
        <pc:chgData name="Judy Gregg" userId="7479ddddc83148f7" providerId="LiveId" clId="{AFE8A305-7A7F-4E0C-8D64-14E135085AD2}" dt="2022-06-06T02:15:19.673" v="802"/>
        <pc:sldMkLst>
          <pc:docMk/>
          <pc:sldMk cId="2500157793" sldId="1036"/>
        </pc:sldMkLst>
      </pc:sldChg>
      <pc:sldChg chg="modNotesTx">
        <pc:chgData name="Judy Gregg" userId="7479ddddc83148f7" providerId="LiveId" clId="{AFE8A305-7A7F-4E0C-8D64-14E135085AD2}" dt="2022-06-06T02:17:48.684" v="865" actId="20577"/>
        <pc:sldMkLst>
          <pc:docMk/>
          <pc:sldMk cId="4168898779" sldId="1039"/>
        </pc:sldMkLst>
      </pc:sldChg>
      <pc:sldChg chg="modNotesTx">
        <pc:chgData name="Judy Gregg" userId="7479ddddc83148f7" providerId="LiveId" clId="{AFE8A305-7A7F-4E0C-8D64-14E135085AD2}" dt="2022-06-06T02:16:43.127" v="828" actId="20577"/>
        <pc:sldMkLst>
          <pc:docMk/>
          <pc:sldMk cId="3986685456" sldId="1041"/>
        </pc:sldMkLst>
      </pc:sldChg>
      <pc:sldChg chg="del modNotesTx">
        <pc:chgData name="Judy Gregg" userId="7479ddddc83148f7" providerId="LiveId" clId="{AFE8A305-7A7F-4E0C-8D64-14E135085AD2}" dt="2022-06-06T02:14:12.173" v="775" actId="20577"/>
        <pc:sldMkLst>
          <pc:docMk/>
          <pc:sldMk cId="4029050341" sldId="1042"/>
        </pc:sldMkLst>
      </pc:sldChg>
      <pc:sldChg chg="modNotesTx">
        <pc:chgData name="Judy Gregg" userId="7479ddddc83148f7" providerId="LiveId" clId="{AFE8A305-7A7F-4E0C-8D64-14E135085AD2}" dt="2022-06-06T02:15:35.350" v="809"/>
        <pc:sldMkLst>
          <pc:docMk/>
          <pc:sldMk cId="3090353653" sldId="1044"/>
        </pc:sldMkLst>
      </pc:sldChg>
      <pc:sldChg chg="modSp mod modNotesTx">
        <pc:chgData name="Judy Gregg" userId="7479ddddc83148f7" providerId="LiveId" clId="{AFE8A305-7A7F-4E0C-8D64-14E135085AD2}" dt="2022-06-06T02:14:37.289" v="784" actId="20577"/>
        <pc:sldMkLst>
          <pc:docMk/>
          <pc:sldMk cId="3791662247" sldId="1045"/>
        </pc:sldMkLst>
        <pc:spChg chg="mod">
          <ac:chgData name="Judy Gregg" userId="7479ddddc83148f7" providerId="LiveId" clId="{AFE8A305-7A7F-4E0C-8D64-14E135085AD2}" dt="2022-06-04T03:08:28.582" v="55" actId="115"/>
          <ac:spMkLst>
            <pc:docMk/>
            <pc:sldMk cId="3791662247" sldId="1045"/>
            <ac:spMk id="3" creationId="{D81AB720-4E0E-1F4F-8193-17C22727F3C5}"/>
          </ac:spMkLst>
        </pc:spChg>
      </pc:sldChg>
      <pc:sldChg chg="del modNotesTx">
        <pc:chgData name="Judy Gregg" userId="7479ddddc83148f7" providerId="LiveId" clId="{AFE8A305-7A7F-4E0C-8D64-14E135085AD2}" dt="2022-06-06T02:27:14.248" v="929" actId="20577"/>
        <pc:sldMkLst>
          <pc:docMk/>
          <pc:sldMk cId="2204904620" sldId="1046"/>
        </pc:sldMkLst>
      </pc:sldChg>
      <pc:sldChg chg="modSp mod modNotesTx">
        <pc:chgData name="Judy Gregg" userId="7479ddddc83148f7" providerId="LiveId" clId="{AFE8A305-7A7F-4E0C-8D64-14E135085AD2}" dt="2022-06-06T02:22:01.359" v="909" actId="20577"/>
        <pc:sldMkLst>
          <pc:docMk/>
          <pc:sldMk cId="835776628" sldId="1047"/>
        </pc:sldMkLst>
        <pc:spChg chg="mod">
          <ac:chgData name="Judy Gregg" userId="7479ddddc83148f7" providerId="LiveId" clId="{AFE8A305-7A7F-4E0C-8D64-14E135085AD2}" dt="2022-06-06T01:04:25.024" v="323" actId="20577"/>
          <ac:spMkLst>
            <pc:docMk/>
            <pc:sldMk cId="835776628" sldId="1047"/>
            <ac:spMk id="3" creationId="{EF4C4D39-7123-3545-A97B-54F639550712}"/>
          </ac:spMkLst>
        </pc:spChg>
      </pc:sldChg>
      <pc:sldChg chg="modNotesTx">
        <pc:chgData name="Judy Gregg" userId="7479ddddc83148f7" providerId="LiveId" clId="{AFE8A305-7A7F-4E0C-8D64-14E135085AD2}" dt="2022-06-06T02:12:04.906" v="715" actId="20577"/>
        <pc:sldMkLst>
          <pc:docMk/>
          <pc:sldMk cId="3449598729" sldId="1048"/>
        </pc:sldMkLst>
      </pc:sldChg>
      <pc:sldChg chg="modNotesTx">
        <pc:chgData name="Judy Gregg" userId="7479ddddc83148f7" providerId="LiveId" clId="{AFE8A305-7A7F-4E0C-8D64-14E135085AD2}" dt="2022-06-06T02:11:08.757" v="696"/>
        <pc:sldMkLst>
          <pc:docMk/>
          <pc:sldMk cId="1624049601" sldId="1049"/>
        </pc:sldMkLst>
      </pc:sldChg>
      <pc:sldChg chg="modNotesTx">
        <pc:chgData name="Judy Gregg" userId="7479ddddc83148f7" providerId="LiveId" clId="{AFE8A305-7A7F-4E0C-8D64-14E135085AD2}" dt="2022-06-06T02:11:41.922" v="701"/>
        <pc:sldMkLst>
          <pc:docMk/>
          <pc:sldMk cId="3133140471" sldId="1050"/>
        </pc:sldMkLst>
      </pc:sldChg>
      <pc:sldChg chg="modNotesTx">
        <pc:chgData name="Judy Gregg" userId="7479ddddc83148f7" providerId="LiveId" clId="{AFE8A305-7A7F-4E0C-8D64-14E135085AD2}" dt="2022-06-06T02:26:26.343" v="913" actId="20577"/>
        <pc:sldMkLst>
          <pc:docMk/>
          <pc:sldMk cId="1187862061" sldId="1051"/>
        </pc:sldMkLst>
      </pc:sldChg>
      <pc:sldChg chg="del">
        <pc:chgData name="Judy Gregg" userId="7479ddddc83148f7" providerId="LiveId" clId="{AFE8A305-7A7F-4E0C-8D64-14E135085AD2}" dt="2022-06-04T03:06:05.659" v="16" actId="2696"/>
        <pc:sldMkLst>
          <pc:docMk/>
          <pc:sldMk cId="1254562441" sldId="1051"/>
        </pc:sldMkLst>
      </pc:sldChg>
      <pc:sldChg chg="del modNotesTx">
        <pc:chgData name="Judy Gregg" userId="7479ddddc83148f7" providerId="LiveId" clId="{AFE8A305-7A7F-4E0C-8D64-14E135085AD2}" dt="2022-06-06T02:26:37.411" v="917" actId="20577"/>
        <pc:sldMkLst>
          <pc:docMk/>
          <pc:sldMk cId="2835021682" sldId="1055"/>
        </pc:sldMkLst>
      </pc:sldChg>
      <pc:sldChg chg="modNotesTx">
        <pc:chgData name="Judy Gregg" userId="7479ddddc83148f7" providerId="LiveId" clId="{AFE8A305-7A7F-4E0C-8D64-14E135085AD2}" dt="2022-06-06T02:09:44.566" v="669" actId="20577"/>
        <pc:sldMkLst>
          <pc:docMk/>
          <pc:sldMk cId="2289041684" sldId="1057"/>
        </pc:sldMkLst>
      </pc:sldChg>
      <pc:sldChg chg="del modNotesTx">
        <pc:chgData name="Judy Gregg" userId="7479ddddc83148f7" providerId="LiveId" clId="{AFE8A305-7A7F-4E0C-8D64-14E135085AD2}" dt="2022-06-06T02:27:22.257" v="930" actId="20577"/>
        <pc:sldMkLst>
          <pc:docMk/>
          <pc:sldMk cId="3782993670" sldId="1059"/>
        </pc:sldMkLst>
      </pc:sldChg>
      <pc:sldChg chg="modNotesTx">
        <pc:chgData name="Judy Gregg" userId="7479ddddc83148f7" providerId="LiveId" clId="{AFE8A305-7A7F-4E0C-8D64-14E135085AD2}" dt="2022-06-06T02:17:12.574" v="846" actId="20577"/>
        <pc:sldMkLst>
          <pc:docMk/>
          <pc:sldMk cId="3751611957" sldId="1063"/>
        </pc:sldMkLst>
      </pc:sldChg>
      <pc:sldChg chg="del">
        <pc:chgData name="Judy Gregg" userId="7479ddddc83148f7" providerId="LiveId" clId="{AFE8A305-7A7F-4E0C-8D64-14E135085AD2}" dt="2022-06-04T03:07:44.745" v="45" actId="2696"/>
        <pc:sldMkLst>
          <pc:docMk/>
          <pc:sldMk cId="1525422360" sldId="1064"/>
        </pc:sldMkLst>
      </pc:sldChg>
      <pc:sldChg chg="modSp del mod modNotesTx">
        <pc:chgData name="Judy Gregg" userId="7479ddddc83148f7" providerId="LiveId" clId="{AFE8A305-7A7F-4E0C-8D64-14E135085AD2}" dt="2022-06-06T02:20:58.960" v="896" actId="20577"/>
        <pc:sldMkLst>
          <pc:docMk/>
          <pc:sldMk cId="1284446215" sldId="1070"/>
        </pc:sldMkLst>
        <pc:spChg chg="mod">
          <ac:chgData name="Judy Gregg" userId="7479ddddc83148f7" providerId="LiveId" clId="{AFE8A305-7A7F-4E0C-8D64-14E135085AD2}" dt="2022-06-06T01:55:00.100" v="358" actId="20577"/>
          <ac:spMkLst>
            <pc:docMk/>
            <pc:sldMk cId="1284446215" sldId="1070"/>
            <ac:spMk id="2" creationId="{86CBD95D-8038-D94B-9D8C-DC4FFAFBD704}"/>
          </ac:spMkLst>
        </pc:spChg>
      </pc:sldChg>
      <pc:sldChg chg="modNotesTx">
        <pc:chgData name="Judy Gregg" userId="7479ddddc83148f7" providerId="LiveId" clId="{AFE8A305-7A7F-4E0C-8D64-14E135085AD2}" dt="2022-06-06T02:05:25.817" v="603" actId="20577"/>
        <pc:sldMkLst>
          <pc:docMk/>
          <pc:sldMk cId="1738030347" sldId="1071"/>
        </pc:sldMkLst>
      </pc:sldChg>
      <pc:sldChg chg="modSp mod modNotesTx">
        <pc:chgData name="Judy Gregg" userId="7479ddddc83148f7" providerId="LiveId" clId="{AFE8A305-7A7F-4E0C-8D64-14E135085AD2}" dt="2022-06-06T03:05:02.927" v="974" actId="313"/>
        <pc:sldMkLst>
          <pc:docMk/>
          <pc:sldMk cId="993789500" sldId="1072"/>
        </pc:sldMkLst>
        <pc:spChg chg="mod">
          <ac:chgData name="Judy Gregg" userId="7479ddddc83148f7" providerId="LiveId" clId="{AFE8A305-7A7F-4E0C-8D64-14E135085AD2}" dt="2022-06-06T03:05:02.927" v="974" actId="313"/>
          <ac:spMkLst>
            <pc:docMk/>
            <pc:sldMk cId="993789500" sldId="1072"/>
            <ac:spMk id="3" creationId="{5DC333C0-394E-42CF-9F0A-FB646C81E998}"/>
          </ac:spMkLst>
        </pc:spChg>
      </pc:sldChg>
      <pc:sldChg chg="modNotesTx">
        <pc:chgData name="Judy Gregg" userId="7479ddddc83148f7" providerId="LiveId" clId="{AFE8A305-7A7F-4E0C-8D64-14E135085AD2}" dt="2022-06-06T02:05:09.074" v="599" actId="113"/>
        <pc:sldMkLst>
          <pc:docMk/>
          <pc:sldMk cId="1176926664" sldId="1073"/>
        </pc:sldMkLst>
      </pc:sldChg>
      <pc:sldChg chg="modNotesTx">
        <pc:chgData name="Judy Gregg" userId="7479ddddc83148f7" providerId="LiveId" clId="{AFE8A305-7A7F-4E0C-8D64-14E135085AD2}" dt="2022-06-06T02:06:05.726" v="617" actId="20577"/>
        <pc:sldMkLst>
          <pc:docMk/>
          <pc:sldMk cId="263310157" sldId="1074"/>
        </pc:sldMkLst>
      </pc:sldChg>
      <pc:sldChg chg="modNotesTx">
        <pc:chgData name="Judy Gregg" userId="7479ddddc83148f7" providerId="LiveId" clId="{AFE8A305-7A7F-4E0C-8D64-14E135085AD2}" dt="2022-06-06T02:06:13.141" v="622"/>
        <pc:sldMkLst>
          <pc:docMk/>
          <pc:sldMk cId="275491727" sldId="1075"/>
        </pc:sldMkLst>
      </pc:sldChg>
      <pc:sldChg chg="modNotesTx">
        <pc:chgData name="Judy Gregg" userId="7479ddddc83148f7" providerId="LiveId" clId="{AFE8A305-7A7F-4E0C-8D64-14E135085AD2}" dt="2022-06-06T02:08:59.090" v="650" actId="20577"/>
        <pc:sldMkLst>
          <pc:docMk/>
          <pc:sldMk cId="3136905649" sldId="1076"/>
        </pc:sldMkLst>
      </pc:sldChg>
      <pc:sldChg chg="modSp mod modNotesTx">
        <pc:chgData name="Judy Gregg" userId="7479ddddc83148f7" providerId="LiveId" clId="{AFE8A305-7A7F-4E0C-8D64-14E135085AD2}" dt="2022-06-06T03:06:02.531" v="1027" actId="20577"/>
        <pc:sldMkLst>
          <pc:docMk/>
          <pc:sldMk cId="2484705049" sldId="1077"/>
        </pc:sldMkLst>
        <pc:spChg chg="mod">
          <ac:chgData name="Judy Gregg" userId="7479ddddc83148f7" providerId="LiveId" clId="{AFE8A305-7A7F-4E0C-8D64-14E135085AD2}" dt="2022-06-06T03:06:02.531" v="1027" actId="20577"/>
          <ac:spMkLst>
            <pc:docMk/>
            <pc:sldMk cId="2484705049" sldId="1077"/>
            <ac:spMk id="2" creationId="{3D5919F0-5756-437E-9049-B420DD0E3816}"/>
          </ac:spMkLst>
        </pc:spChg>
      </pc:sldChg>
      <pc:sldChg chg="modSp del mod modNotesTx">
        <pc:chgData name="Judy Gregg" userId="7479ddddc83148f7" providerId="LiveId" clId="{AFE8A305-7A7F-4E0C-8D64-14E135085AD2}" dt="2022-06-06T02:27:33.196" v="938" actId="20577"/>
        <pc:sldMkLst>
          <pc:docMk/>
          <pc:sldMk cId="362653393" sldId="1079"/>
        </pc:sldMkLst>
        <pc:spChg chg="mod">
          <ac:chgData name="Judy Gregg" userId="7479ddddc83148f7" providerId="LiveId" clId="{AFE8A305-7A7F-4E0C-8D64-14E135085AD2}" dt="2022-06-06T01:59:29.818" v="382" actId="20577"/>
          <ac:spMkLst>
            <pc:docMk/>
            <pc:sldMk cId="362653393" sldId="1079"/>
            <ac:spMk id="3" creationId="{4707097F-185A-20E4-2EA1-14FC995B0D1C}"/>
          </ac:spMkLst>
        </pc:spChg>
      </pc:sldChg>
      <pc:sldChg chg="del">
        <pc:chgData name="Judy Gregg" userId="7479ddddc83148f7" providerId="LiveId" clId="{AFE8A305-7A7F-4E0C-8D64-14E135085AD2}" dt="2022-06-04T03:03:00.923" v="0" actId="2696"/>
        <pc:sldMkLst>
          <pc:docMk/>
          <pc:sldMk cId="1898903492" sldId="1080"/>
        </pc:sldMkLst>
      </pc:sldChg>
      <pc:sldChg chg="delSp modSp mod modNotesTx">
        <pc:chgData name="Judy Gregg" userId="7479ddddc83148f7" providerId="LiveId" clId="{AFE8A305-7A7F-4E0C-8D64-14E135085AD2}" dt="2022-06-06T02:05:34.677" v="607" actId="20577"/>
        <pc:sldMkLst>
          <pc:docMk/>
          <pc:sldMk cId="3552392280" sldId="1080"/>
        </pc:sldMkLst>
        <pc:spChg chg="mod">
          <ac:chgData name="Judy Gregg" userId="7479ddddc83148f7" providerId="LiveId" clId="{AFE8A305-7A7F-4E0C-8D64-14E135085AD2}" dt="2022-06-04T03:03:43.811" v="12" actId="20577"/>
          <ac:spMkLst>
            <pc:docMk/>
            <pc:sldMk cId="3552392280" sldId="1080"/>
            <ac:spMk id="2" creationId="{267452FD-63D1-16F5-3113-14B32F9BD5B7}"/>
          </ac:spMkLst>
        </pc:spChg>
        <pc:spChg chg="del">
          <ac:chgData name="Judy Gregg" userId="7479ddddc83148f7" providerId="LiveId" clId="{AFE8A305-7A7F-4E0C-8D64-14E135085AD2}" dt="2022-06-04T03:09:14.089" v="56" actId="21"/>
          <ac:spMkLst>
            <pc:docMk/>
            <pc:sldMk cId="3552392280" sldId="1080"/>
            <ac:spMk id="3" creationId="{C53DD20A-D460-FDFC-769B-929150EF76A6}"/>
          </ac:spMkLst>
        </pc:spChg>
      </pc:sldChg>
      <pc:sldChg chg="new del">
        <pc:chgData name="Judy Gregg" userId="7479ddddc83148f7" providerId="LiveId" clId="{AFE8A305-7A7F-4E0C-8D64-14E135085AD2}" dt="2022-06-04T03:06:23.722" v="18" actId="2696"/>
        <pc:sldMkLst>
          <pc:docMk/>
          <pc:sldMk cId="331478721" sldId="1081"/>
        </pc:sldMkLst>
      </pc:sldChg>
      <pc:sldChg chg="delSp modSp new mod">
        <pc:chgData name="Judy Gregg" userId="7479ddddc83148f7" providerId="LiveId" clId="{AFE8A305-7A7F-4E0C-8D64-14E135085AD2}" dt="2022-06-04T03:07:12.067" v="44" actId="21"/>
        <pc:sldMkLst>
          <pc:docMk/>
          <pc:sldMk cId="2338434558" sldId="1081"/>
        </pc:sldMkLst>
        <pc:spChg chg="del">
          <ac:chgData name="Judy Gregg" userId="7479ddddc83148f7" providerId="LiveId" clId="{AFE8A305-7A7F-4E0C-8D64-14E135085AD2}" dt="2022-06-04T03:07:12.067" v="44" actId="21"/>
          <ac:spMkLst>
            <pc:docMk/>
            <pc:sldMk cId="2338434558" sldId="1081"/>
            <ac:spMk id="2" creationId="{10002BB0-DD01-644C-7899-88042ECF7C41}"/>
          </ac:spMkLst>
        </pc:spChg>
        <pc:spChg chg="mod">
          <ac:chgData name="Judy Gregg" userId="7479ddddc83148f7" providerId="LiveId" clId="{AFE8A305-7A7F-4E0C-8D64-14E135085AD2}" dt="2022-06-04T03:06:59.189" v="43" actId="20577"/>
          <ac:spMkLst>
            <pc:docMk/>
            <pc:sldMk cId="2338434558" sldId="1081"/>
            <ac:spMk id="3" creationId="{8178D27A-2690-697F-E5D8-29BB8C837F41}"/>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03T07:27:56.466"/>
    </inkml:context>
    <inkml:brush xml:id="br0">
      <inkml:brushProperty name="width" value="0.1" units="cm"/>
      <inkml:brushProperty name="height" value="0.1" units="cm"/>
    </inkml:brush>
  </inkml:definitions>
  <inkml:trace contextRef="#ctx0" brushRef="#br0">1 2 24575,'81'0'0,"-7"0"0,19 0-1616,4 0 1616,1 0-1111,-26 0 1,5 0 1110,3 0 0,3 0 0,11 0 0,4 0-611,-20-1 0,3 0 1,-3 3 610,21 6 0,-2 5 0,-28-3 0,1 1 0,-2 2-755,26 10 1,-4 3 754,-10 6 0,-2 0 0,0-5 0,-1 2 0,2 9 0,-3 1 0,-11-7 0,-2 2 0,4 7 0,-2 3 0,-1-7 0,-3 1-183,-7 3 0,-2 1 183,2 4 0,-1 2 0,0 0 0,-2 1 0,-7 3 0,-3 0 0,-4-11 0,-1 0 559,-2 5 0,-3 1-559,15 28 0,-16-22 0,0 2 0,-5-6 0,-1 0 0,1 5 0,-1 0 0,-5-6 0,0 0 0,1 12 0,1 1 0,-1-3 0,0-1 0,-4-5 0,-1 0 0,-1 0 0,1-2 0,11 25 0,-5 21 0,7-1 0,-1 1 0,-12-33 0,-1 1 0,2-13 0,-2 1 0,-4 12 0,-2-1 0,1 33 824,-9-28 1,0 0-825,0 27 218,0 1 0,0-1-218,0-7 0,-1-23 0,1 10 0,1-8 0,7 31 0,-7-16 0,0 1 0,4-19 0,-1-3 0,-4 2 0,0 1 0,0 5 0,0-1 83,0-6 1,0-1-84,0 1 0,0 0 0,0-7 0,0 0 0,0 6 0,0-1 34,0 38-34,0-44 0,0 0 0,0 42 0,0-42 0,0 0 0,0 44 0,0-45 0,0 2 0,0 14 0,0-1 0,0 27 0,0-2 0,0 2 0,0-39 0,0-1 0,0 22 0,0-1 0,0-21 0,0-2 0,-1 1 0,2 0 0,7 45 0,-3-32 0,2 0 0,11 14 0,-8-23 0,0 0 0,8 17 0,0 9 880,7-12-880,-6-4 1436,11-25-1436,-5 13 1127,5-24-1127,9 7 592,-7-9-592,6 1 105,0-7-105,-6 4 0,14-11 0,-14 5 0,14 1 0,26 10 0,-6-5 0,17 4 0,-15-14 0,-7-1 0,0 0 0,-3-1 0,-9 1 0,-9-2 0,-2-6 0,-9-2 0,1-7 0,-8 5 0,15-3 0,-13 4 0,23 1 0,-7-5 0,18 13 0,3-13 0,10 14 0,-1-15 0,1 7 0,-10 0 0,-3-7 0,12 14 0,-24-13 0,14 5 0,-31-7 0,1 0 0,-1 0 0,1 0 0,-1 0 0,1 0 0,-1 0 0,1 0 0,8 0 0,-6 0 0,6 0 0,-9 0 0,-6 0 0,4 0 0,-11 0 0,4 0 0,-6 0 0,-1 0 0,0 0 0,1 0 0,-7 0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1" cy="502755"/>
          </a:xfrm>
          <a:prstGeom prst="rect">
            <a:avLst/>
          </a:prstGeom>
        </p:spPr>
        <p:txBody>
          <a:bodyPr vert="horz" lIns="92272" tIns="46136" rIns="92272" bIns="46136" rtlCol="0"/>
          <a:lstStyle>
            <a:lvl1pPr algn="l">
              <a:defRPr sz="1200"/>
            </a:lvl1pPr>
          </a:lstStyle>
          <a:p>
            <a:endParaRPr lang="en-US"/>
          </a:p>
        </p:txBody>
      </p:sp>
      <p:sp>
        <p:nvSpPr>
          <p:cNvPr id="3" name="Date Placeholder 2"/>
          <p:cNvSpPr>
            <a:spLocks noGrp="1"/>
          </p:cNvSpPr>
          <p:nvPr>
            <p:ph type="dt" idx="1"/>
          </p:nvPr>
        </p:nvSpPr>
        <p:spPr>
          <a:xfrm>
            <a:off x="3901699" y="0"/>
            <a:ext cx="2984871" cy="502755"/>
          </a:xfrm>
          <a:prstGeom prst="rect">
            <a:avLst/>
          </a:prstGeom>
        </p:spPr>
        <p:txBody>
          <a:bodyPr vert="horz" lIns="92272" tIns="46136" rIns="92272" bIns="46136" rtlCol="0"/>
          <a:lstStyle>
            <a:lvl1pPr algn="r">
              <a:defRPr sz="1200"/>
            </a:lvl1pPr>
          </a:lstStyle>
          <a:p>
            <a:fld id="{60614A68-47C6-4399-8375-081E31D56547}" type="datetimeFigureOut">
              <a:rPr lang="en-US" smtClean="0"/>
              <a:t>6/7/2022</a:t>
            </a:fld>
            <a:endParaRPr lang="en-US"/>
          </a:p>
        </p:txBody>
      </p:sp>
      <p:sp>
        <p:nvSpPr>
          <p:cNvPr id="4" name="Slide Image Placeholder 3"/>
          <p:cNvSpPr>
            <a:spLocks noGrp="1" noRot="1" noChangeAspect="1"/>
          </p:cNvSpPr>
          <p:nvPr>
            <p:ph type="sldImg" idx="2"/>
          </p:nvPr>
        </p:nvSpPr>
        <p:spPr>
          <a:xfrm>
            <a:off x="436563" y="1252538"/>
            <a:ext cx="6015037" cy="3382962"/>
          </a:xfrm>
          <a:prstGeom prst="rect">
            <a:avLst/>
          </a:prstGeom>
          <a:noFill/>
          <a:ln w="12700">
            <a:solidFill>
              <a:prstClr val="black"/>
            </a:solidFill>
          </a:ln>
        </p:spPr>
        <p:txBody>
          <a:bodyPr vert="horz" lIns="92272" tIns="46136" rIns="92272" bIns="46136" rtlCol="0" anchor="ctr"/>
          <a:lstStyle/>
          <a:p>
            <a:endParaRPr lang="en-US"/>
          </a:p>
        </p:txBody>
      </p:sp>
      <p:sp>
        <p:nvSpPr>
          <p:cNvPr id="5" name="Notes Placeholder 4"/>
          <p:cNvSpPr>
            <a:spLocks noGrp="1"/>
          </p:cNvSpPr>
          <p:nvPr>
            <p:ph type="body" sz="quarter" idx="3"/>
          </p:nvPr>
        </p:nvSpPr>
        <p:spPr>
          <a:xfrm>
            <a:off x="688817" y="4822270"/>
            <a:ext cx="5510530" cy="3945493"/>
          </a:xfrm>
          <a:prstGeom prst="rect">
            <a:avLst/>
          </a:prstGeom>
        </p:spPr>
        <p:txBody>
          <a:bodyPr vert="horz" lIns="92272" tIns="46136" rIns="92272" bIns="4613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517547"/>
            <a:ext cx="2984871" cy="502754"/>
          </a:xfrm>
          <a:prstGeom prst="rect">
            <a:avLst/>
          </a:prstGeom>
        </p:spPr>
        <p:txBody>
          <a:bodyPr vert="horz" lIns="92272" tIns="46136" rIns="92272" bIns="46136" rtlCol="0" anchor="b"/>
          <a:lstStyle>
            <a:lvl1pPr algn="l">
              <a:defRPr sz="1200"/>
            </a:lvl1pPr>
          </a:lstStyle>
          <a:p>
            <a:endParaRPr lang="en-US"/>
          </a:p>
        </p:txBody>
      </p:sp>
      <p:sp>
        <p:nvSpPr>
          <p:cNvPr id="7" name="Slide Number Placeholder 6"/>
          <p:cNvSpPr>
            <a:spLocks noGrp="1"/>
          </p:cNvSpPr>
          <p:nvPr>
            <p:ph type="sldNum" sz="quarter" idx="5"/>
          </p:nvPr>
        </p:nvSpPr>
        <p:spPr>
          <a:xfrm>
            <a:off x="3901699" y="9517547"/>
            <a:ext cx="2984871" cy="502754"/>
          </a:xfrm>
          <a:prstGeom prst="rect">
            <a:avLst/>
          </a:prstGeom>
        </p:spPr>
        <p:txBody>
          <a:bodyPr vert="horz" lIns="92272" tIns="46136" rIns="92272" bIns="46136" rtlCol="0" anchor="b"/>
          <a:lstStyle>
            <a:lvl1pPr algn="r">
              <a:defRPr sz="1200"/>
            </a:lvl1pPr>
          </a:lstStyle>
          <a:p>
            <a:fld id="{1DD38CF5-BC4C-48EF-B1DC-F68CD01EC965}" type="slidenum">
              <a:rPr lang="en-US" smtClean="0"/>
              <a:t>‹#›</a:t>
            </a:fld>
            <a:endParaRPr lang="en-US"/>
          </a:p>
        </p:txBody>
      </p:sp>
    </p:spTree>
    <p:extLst>
      <p:ext uri="{BB962C8B-B14F-4D97-AF65-F5344CB8AC3E}">
        <p14:creationId xmlns:p14="http://schemas.microsoft.com/office/powerpoint/2010/main" val="3887513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200hours.com.au/numerous-connexion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11.55 am – 12.00 pm (5 mins)</a:t>
            </a:r>
          </a:p>
          <a:p>
            <a:r>
              <a:rPr lang="en-AU" dirty="0"/>
              <a:t>Slides 1-3 </a:t>
            </a:r>
          </a:p>
          <a:p>
            <a:endParaRPr lang="en-AU" dirty="0"/>
          </a:p>
          <a:p>
            <a:r>
              <a:rPr lang="en-AU" b="1" dirty="0"/>
              <a:t>Carmel</a:t>
            </a:r>
          </a:p>
        </p:txBody>
      </p:sp>
      <p:sp>
        <p:nvSpPr>
          <p:cNvPr id="4" name="Slide Number Placeholder 3"/>
          <p:cNvSpPr>
            <a:spLocks noGrp="1"/>
          </p:cNvSpPr>
          <p:nvPr>
            <p:ph type="sldNum" sz="quarter" idx="5"/>
          </p:nvPr>
        </p:nvSpPr>
        <p:spPr/>
        <p:txBody>
          <a:bodyPr/>
          <a:lstStyle/>
          <a:p>
            <a:fld id="{1DD38CF5-BC4C-48EF-B1DC-F68CD01EC965}" type="slidenum">
              <a:rPr lang="en-US" smtClean="0"/>
              <a:t>1</a:t>
            </a:fld>
            <a:endParaRPr lang="en-US"/>
          </a:p>
        </p:txBody>
      </p:sp>
    </p:spTree>
    <p:extLst>
      <p:ext uri="{BB962C8B-B14F-4D97-AF65-F5344CB8AC3E}">
        <p14:creationId xmlns:p14="http://schemas.microsoft.com/office/powerpoint/2010/main" val="2649445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12.00 pm – 12.10 (10 mins)</a:t>
            </a:r>
          </a:p>
          <a:p>
            <a:r>
              <a:rPr lang="en-AU" dirty="0"/>
              <a:t>Slides 4-10 </a:t>
            </a:r>
          </a:p>
          <a:p>
            <a:endParaRPr lang="en-US" dirty="0"/>
          </a:p>
          <a:p>
            <a:r>
              <a:rPr lang="en-US" b="1" dirty="0"/>
              <a:t>Carmel</a:t>
            </a:r>
            <a:r>
              <a:rPr lang="en-US" dirty="0"/>
              <a:t> (if needed)</a:t>
            </a:r>
          </a:p>
          <a:p>
            <a:endParaRPr lang="en-US" dirty="0"/>
          </a:p>
          <a:p>
            <a:r>
              <a:rPr lang="en-US" dirty="0"/>
              <a:t>Group participants in teams of 3 – Discuss messages from keynote</a:t>
            </a:r>
          </a:p>
          <a:p>
            <a:endParaRPr lang="en-US" dirty="0"/>
          </a:p>
          <a:p>
            <a:r>
              <a:rPr lang="en-US" dirty="0"/>
              <a:t>Connect – what did you learn about NTs that connected with what you already knew</a:t>
            </a:r>
          </a:p>
          <a:p>
            <a:r>
              <a:rPr lang="en-US" dirty="0"/>
              <a:t>Extend – what did you learn that was new for you with regard to NTs</a:t>
            </a:r>
          </a:p>
          <a:p>
            <a:r>
              <a:rPr lang="en-US" dirty="0"/>
              <a:t>Challenge – what questions did you still have about NTs </a:t>
            </a:r>
          </a:p>
        </p:txBody>
      </p:sp>
      <p:sp>
        <p:nvSpPr>
          <p:cNvPr id="4" name="Slide Number Placeholder 3"/>
          <p:cNvSpPr>
            <a:spLocks noGrp="1"/>
          </p:cNvSpPr>
          <p:nvPr>
            <p:ph type="sldNum" sz="quarter" idx="5"/>
          </p:nvPr>
        </p:nvSpPr>
        <p:spPr/>
        <p:txBody>
          <a:bodyPr/>
          <a:lstStyle/>
          <a:p>
            <a:fld id="{1DD38CF5-BC4C-48EF-B1DC-F68CD01EC965}" type="slidenum">
              <a:rPr lang="en-US" smtClean="0"/>
              <a:t>10</a:t>
            </a:fld>
            <a:endParaRPr lang="en-US"/>
          </a:p>
        </p:txBody>
      </p:sp>
    </p:spTree>
    <p:extLst>
      <p:ext uri="{BB962C8B-B14F-4D97-AF65-F5344CB8AC3E}">
        <p14:creationId xmlns:p14="http://schemas.microsoft.com/office/powerpoint/2010/main" val="4123879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12.10 pm – 12.20 (10 mins)</a:t>
            </a:r>
          </a:p>
          <a:p>
            <a:r>
              <a:rPr lang="en-AU" dirty="0"/>
              <a:t>Slides 11-20</a:t>
            </a:r>
          </a:p>
          <a:p>
            <a:endParaRPr lang="en-US" dirty="0"/>
          </a:p>
          <a:p>
            <a:r>
              <a:rPr lang="en-US" b="1" dirty="0"/>
              <a:t>Judy</a:t>
            </a:r>
          </a:p>
          <a:p>
            <a:endParaRPr lang="en-US" dirty="0"/>
          </a:p>
          <a:p>
            <a:endParaRPr lang="en-US" b="1" dirty="0"/>
          </a:p>
        </p:txBody>
      </p:sp>
      <p:sp>
        <p:nvSpPr>
          <p:cNvPr id="4" name="Slide Number Placeholder 3"/>
          <p:cNvSpPr>
            <a:spLocks noGrp="1"/>
          </p:cNvSpPr>
          <p:nvPr>
            <p:ph type="sldNum" sz="quarter" idx="5"/>
          </p:nvPr>
        </p:nvSpPr>
        <p:spPr/>
        <p:txBody>
          <a:bodyPr/>
          <a:lstStyle/>
          <a:p>
            <a:fld id="{1DD38CF5-BC4C-48EF-B1DC-F68CD01EC965}" type="slidenum">
              <a:rPr lang="en-US" smtClean="0"/>
              <a:t>11</a:t>
            </a:fld>
            <a:endParaRPr lang="en-US"/>
          </a:p>
        </p:txBody>
      </p:sp>
    </p:spTree>
    <p:extLst>
      <p:ext uri="{BB962C8B-B14F-4D97-AF65-F5344CB8AC3E}">
        <p14:creationId xmlns:p14="http://schemas.microsoft.com/office/powerpoint/2010/main" val="1425114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12.10 pm – 12.20 (10 mins)</a:t>
            </a:r>
          </a:p>
          <a:p>
            <a:r>
              <a:rPr lang="en-AU" dirty="0"/>
              <a:t>Slides 11-20</a:t>
            </a:r>
          </a:p>
          <a:p>
            <a:endParaRPr lang="en-US" dirty="0"/>
          </a:p>
          <a:p>
            <a:r>
              <a:rPr lang="en-US" b="1" dirty="0"/>
              <a:t>Judy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DD38CF5-BC4C-48EF-B1DC-F68CD01EC965}" type="slidenum">
              <a:rPr lang="en-US" smtClean="0"/>
              <a:t>12</a:t>
            </a:fld>
            <a:endParaRPr lang="en-US"/>
          </a:p>
        </p:txBody>
      </p:sp>
    </p:spTree>
    <p:extLst>
      <p:ext uri="{BB962C8B-B14F-4D97-AF65-F5344CB8AC3E}">
        <p14:creationId xmlns:p14="http://schemas.microsoft.com/office/powerpoint/2010/main" val="2066920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12.10 pm – 12.20 (10 mins)</a:t>
            </a:r>
          </a:p>
          <a:p>
            <a:r>
              <a:rPr lang="en-AU" dirty="0"/>
              <a:t>Slides 11-20</a:t>
            </a:r>
          </a:p>
          <a:p>
            <a:endParaRPr lang="en-US" dirty="0"/>
          </a:p>
          <a:p>
            <a:r>
              <a:rPr lang="en-US" b="1" dirty="0"/>
              <a:t>Judy</a:t>
            </a:r>
          </a:p>
          <a:p>
            <a:endParaRPr lang="en-US" dirty="0"/>
          </a:p>
        </p:txBody>
      </p:sp>
      <p:sp>
        <p:nvSpPr>
          <p:cNvPr id="4" name="Slide Number Placeholder 3"/>
          <p:cNvSpPr>
            <a:spLocks noGrp="1"/>
          </p:cNvSpPr>
          <p:nvPr>
            <p:ph type="sldNum" sz="quarter" idx="5"/>
          </p:nvPr>
        </p:nvSpPr>
        <p:spPr/>
        <p:txBody>
          <a:bodyPr/>
          <a:lstStyle/>
          <a:p>
            <a:fld id="{1DD38CF5-BC4C-48EF-B1DC-F68CD01EC965}" type="slidenum">
              <a:rPr lang="en-US" smtClean="0"/>
              <a:t>13</a:t>
            </a:fld>
            <a:endParaRPr lang="en-US"/>
          </a:p>
        </p:txBody>
      </p:sp>
    </p:spTree>
    <p:extLst>
      <p:ext uri="{BB962C8B-B14F-4D97-AF65-F5344CB8AC3E}">
        <p14:creationId xmlns:p14="http://schemas.microsoft.com/office/powerpoint/2010/main" val="3650885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12.10 pm – 12.20 (10 mins)</a:t>
            </a:r>
          </a:p>
          <a:p>
            <a:r>
              <a:rPr lang="en-AU" dirty="0"/>
              <a:t>Slides 11-20</a:t>
            </a:r>
          </a:p>
          <a:p>
            <a:endParaRPr lang="en-US" dirty="0"/>
          </a:p>
          <a:p>
            <a:r>
              <a:rPr lang="en-US" b="1" dirty="0"/>
              <a:t>Judy</a:t>
            </a:r>
          </a:p>
          <a:p>
            <a:endParaRPr lang="en-US" dirty="0"/>
          </a:p>
        </p:txBody>
      </p:sp>
      <p:sp>
        <p:nvSpPr>
          <p:cNvPr id="4" name="Slide Number Placeholder 3"/>
          <p:cNvSpPr>
            <a:spLocks noGrp="1"/>
          </p:cNvSpPr>
          <p:nvPr>
            <p:ph type="sldNum" sz="quarter" idx="5"/>
          </p:nvPr>
        </p:nvSpPr>
        <p:spPr/>
        <p:txBody>
          <a:bodyPr/>
          <a:lstStyle/>
          <a:p>
            <a:fld id="{1DD38CF5-BC4C-48EF-B1DC-F68CD01EC965}" type="slidenum">
              <a:rPr lang="en-US" smtClean="0"/>
              <a:t>14</a:t>
            </a:fld>
            <a:endParaRPr lang="en-US"/>
          </a:p>
        </p:txBody>
      </p:sp>
    </p:spTree>
    <p:extLst>
      <p:ext uri="{BB962C8B-B14F-4D97-AF65-F5344CB8AC3E}">
        <p14:creationId xmlns:p14="http://schemas.microsoft.com/office/powerpoint/2010/main" val="2759129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12.10 pm – 12.20 (10 mins)</a:t>
            </a:r>
          </a:p>
          <a:p>
            <a:r>
              <a:rPr lang="en-AU" dirty="0"/>
              <a:t>Slides 11-20</a:t>
            </a:r>
          </a:p>
          <a:p>
            <a:endParaRPr lang="en-US" dirty="0"/>
          </a:p>
          <a:p>
            <a:r>
              <a:rPr lang="en-US" b="1" dirty="0"/>
              <a:t>Judy</a:t>
            </a:r>
          </a:p>
          <a:p>
            <a:endParaRPr lang="en-US" dirty="0"/>
          </a:p>
        </p:txBody>
      </p:sp>
      <p:sp>
        <p:nvSpPr>
          <p:cNvPr id="4" name="Slide Number Placeholder 3"/>
          <p:cNvSpPr>
            <a:spLocks noGrp="1"/>
          </p:cNvSpPr>
          <p:nvPr>
            <p:ph type="sldNum" sz="quarter" idx="5"/>
          </p:nvPr>
        </p:nvSpPr>
        <p:spPr/>
        <p:txBody>
          <a:bodyPr/>
          <a:lstStyle/>
          <a:p>
            <a:fld id="{1DD38CF5-BC4C-48EF-B1DC-F68CD01EC965}" type="slidenum">
              <a:rPr lang="en-US" smtClean="0"/>
              <a:t>15</a:t>
            </a:fld>
            <a:endParaRPr lang="en-US"/>
          </a:p>
        </p:txBody>
      </p:sp>
    </p:spTree>
    <p:extLst>
      <p:ext uri="{BB962C8B-B14F-4D97-AF65-F5344CB8AC3E}">
        <p14:creationId xmlns:p14="http://schemas.microsoft.com/office/powerpoint/2010/main" val="704811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12.10 pm – 12.20 (10 mins)</a:t>
            </a:r>
          </a:p>
          <a:p>
            <a:r>
              <a:rPr lang="en-AU" dirty="0"/>
              <a:t>Slides 11-20</a:t>
            </a:r>
          </a:p>
          <a:p>
            <a:endParaRPr lang="en-US" dirty="0"/>
          </a:p>
          <a:p>
            <a:r>
              <a:rPr lang="en-US" b="1" dirty="0"/>
              <a:t>Judy</a:t>
            </a:r>
          </a:p>
          <a:p>
            <a:endParaRPr lang="en-US" dirty="0"/>
          </a:p>
        </p:txBody>
      </p:sp>
      <p:sp>
        <p:nvSpPr>
          <p:cNvPr id="4" name="Slide Number Placeholder 3"/>
          <p:cNvSpPr>
            <a:spLocks noGrp="1"/>
          </p:cNvSpPr>
          <p:nvPr>
            <p:ph type="sldNum" sz="quarter" idx="5"/>
          </p:nvPr>
        </p:nvSpPr>
        <p:spPr/>
        <p:txBody>
          <a:bodyPr/>
          <a:lstStyle/>
          <a:p>
            <a:fld id="{1DD38CF5-BC4C-48EF-B1DC-F68CD01EC965}" type="slidenum">
              <a:rPr lang="en-US" smtClean="0"/>
              <a:t>16</a:t>
            </a:fld>
            <a:endParaRPr lang="en-US"/>
          </a:p>
        </p:txBody>
      </p:sp>
    </p:spTree>
    <p:extLst>
      <p:ext uri="{BB962C8B-B14F-4D97-AF65-F5344CB8AC3E}">
        <p14:creationId xmlns:p14="http://schemas.microsoft.com/office/powerpoint/2010/main" val="3758309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12.10 pm – 12.20 (10 mins)</a:t>
            </a:r>
          </a:p>
          <a:p>
            <a:r>
              <a:rPr lang="en-AU" dirty="0"/>
              <a:t>Slides 11-20</a:t>
            </a:r>
          </a:p>
          <a:p>
            <a:endParaRPr lang="en-US" dirty="0"/>
          </a:p>
          <a:p>
            <a:r>
              <a:rPr lang="en-US" b="1" dirty="0"/>
              <a:t>Judy</a:t>
            </a:r>
          </a:p>
          <a:p>
            <a:endParaRPr lang="en-US" dirty="0"/>
          </a:p>
        </p:txBody>
      </p:sp>
      <p:sp>
        <p:nvSpPr>
          <p:cNvPr id="4" name="Slide Number Placeholder 3"/>
          <p:cNvSpPr>
            <a:spLocks noGrp="1"/>
          </p:cNvSpPr>
          <p:nvPr>
            <p:ph type="sldNum" sz="quarter" idx="5"/>
          </p:nvPr>
        </p:nvSpPr>
        <p:spPr/>
        <p:txBody>
          <a:bodyPr/>
          <a:lstStyle/>
          <a:p>
            <a:fld id="{1DD38CF5-BC4C-48EF-B1DC-F68CD01EC965}" type="slidenum">
              <a:rPr lang="en-US" smtClean="0"/>
              <a:t>17</a:t>
            </a:fld>
            <a:endParaRPr lang="en-US"/>
          </a:p>
        </p:txBody>
      </p:sp>
    </p:spTree>
    <p:extLst>
      <p:ext uri="{BB962C8B-B14F-4D97-AF65-F5344CB8AC3E}">
        <p14:creationId xmlns:p14="http://schemas.microsoft.com/office/powerpoint/2010/main" val="1089048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12.10 pm – 12.20 (10 mins)</a:t>
            </a:r>
          </a:p>
          <a:p>
            <a:r>
              <a:rPr lang="en-AU" dirty="0"/>
              <a:t>Slides 11-20</a:t>
            </a:r>
          </a:p>
          <a:p>
            <a:endParaRPr lang="en-US" dirty="0"/>
          </a:p>
          <a:p>
            <a:r>
              <a:rPr lang="en-US" b="1" dirty="0"/>
              <a:t>Judy</a:t>
            </a:r>
          </a:p>
          <a:p>
            <a:endParaRPr lang="en-AU" dirty="0"/>
          </a:p>
        </p:txBody>
      </p:sp>
      <p:sp>
        <p:nvSpPr>
          <p:cNvPr id="4" name="Slide Number Placeholder 3"/>
          <p:cNvSpPr>
            <a:spLocks noGrp="1"/>
          </p:cNvSpPr>
          <p:nvPr>
            <p:ph type="sldNum" sz="quarter" idx="5"/>
          </p:nvPr>
        </p:nvSpPr>
        <p:spPr/>
        <p:txBody>
          <a:bodyPr/>
          <a:lstStyle/>
          <a:p>
            <a:fld id="{1DD38CF5-BC4C-48EF-B1DC-F68CD01EC965}" type="slidenum">
              <a:rPr lang="en-US" smtClean="0"/>
              <a:t>18</a:t>
            </a:fld>
            <a:endParaRPr lang="en-US"/>
          </a:p>
        </p:txBody>
      </p:sp>
    </p:spTree>
    <p:extLst>
      <p:ext uri="{BB962C8B-B14F-4D97-AF65-F5344CB8AC3E}">
        <p14:creationId xmlns:p14="http://schemas.microsoft.com/office/powerpoint/2010/main" val="3338277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12.10 pm – 12.20 (10 mins)</a:t>
            </a:r>
          </a:p>
          <a:p>
            <a:r>
              <a:rPr lang="en-AU" dirty="0"/>
              <a:t>Slides 11-20</a:t>
            </a:r>
          </a:p>
          <a:p>
            <a:endParaRPr lang="en-US" dirty="0"/>
          </a:p>
          <a:p>
            <a:r>
              <a:rPr lang="en-US" b="1" dirty="0"/>
              <a:t>Judy</a:t>
            </a:r>
          </a:p>
          <a:p>
            <a:endParaRPr lang="en-AU" dirty="0"/>
          </a:p>
          <a:p>
            <a:endParaRPr lang="en-AU" dirty="0"/>
          </a:p>
          <a:p>
            <a:r>
              <a:rPr lang="en-AU" dirty="0"/>
              <a:t>To be effective and useful, ‘Talk Moves’ need a learning environment conducive to collaborative problem-solving. This can be considered in terms of rights and obligations. (Next slide)</a:t>
            </a:r>
          </a:p>
        </p:txBody>
      </p:sp>
      <p:sp>
        <p:nvSpPr>
          <p:cNvPr id="4" name="Slide Number Placeholder 3"/>
          <p:cNvSpPr>
            <a:spLocks noGrp="1"/>
          </p:cNvSpPr>
          <p:nvPr>
            <p:ph type="sldNum" sz="quarter" idx="5"/>
          </p:nvPr>
        </p:nvSpPr>
        <p:spPr/>
        <p:txBody>
          <a:bodyPr/>
          <a:lstStyle/>
          <a:p>
            <a:fld id="{1DD38CF5-BC4C-48EF-B1DC-F68CD01EC965}" type="slidenum">
              <a:rPr lang="en-US" smtClean="0"/>
              <a:t>19</a:t>
            </a:fld>
            <a:endParaRPr lang="en-US"/>
          </a:p>
        </p:txBody>
      </p:sp>
    </p:spTree>
    <p:extLst>
      <p:ext uri="{BB962C8B-B14F-4D97-AF65-F5344CB8AC3E}">
        <p14:creationId xmlns:p14="http://schemas.microsoft.com/office/powerpoint/2010/main" val="1026539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11.55 am – 12.00 pm (5 mins)</a:t>
            </a:r>
          </a:p>
          <a:p>
            <a:r>
              <a:rPr lang="en-AU" dirty="0"/>
              <a:t>Slides 1-3 </a:t>
            </a:r>
          </a:p>
          <a:p>
            <a:endParaRPr lang="en-AU" b="1" dirty="0"/>
          </a:p>
          <a:p>
            <a:r>
              <a:rPr lang="en-AU" b="1" dirty="0"/>
              <a:t>Carmel</a:t>
            </a:r>
          </a:p>
          <a:p>
            <a:r>
              <a:rPr lang="en-AU" dirty="0"/>
              <a:t>Participants stand in the corner under the picture of the one they think does not belong</a:t>
            </a:r>
          </a:p>
          <a:p>
            <a:r>
              <a:rPr lang="en-AU" dirty="0"/>
              <a:t>Language to describe which one does not belong and why.</a:t>
            </a:r>
          </a:p>
        </p:txBody>
      </p:sp>
      <p:sp>
        <p:nvSpPr>
          <p:cNvPr id="4" name="Slide Number Placeholder 3"/>
          <p:cNvSpPr>
            <a:spLocks noGrp="1"/>
          </p:cNvSpPr>
          <p:nvPr>
            <p:ph type="sldNum" sz="quarter" idx="5"/>
          </p:nvPr>
        </p:nvSpPr>
        <p:spPr/>
        <p:txBody>
          <a:bodyPr/>
          <a:lstStyle/>
          <a:p>
            <a:fld id="{1DD38CF5-BC4C-48EF-B1DC-F68CD01EC965}" type="slidenum">
              <a:rPr lang="en-US" smtClean="0"/>
              <a:t>2</a:t>
            </a:fld>
            <a:endParaRPr lang="en-US"/>
          </a:p>
        </p:txBody>
      </p:sp>
    </p:spTree>
    <p:extLst>
      <p:ext uri="{BB962C8B-B14F-4D97-AF65-F5344CB8AC3E}">
        <p14:creationId xmlns:p14="http://schemas.microsoft.com/office/powerpoint/2010/main" val="3101069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12.10 pm – 12.20 (10 mins)</a:t>
            </a:r>
          </a:p>
          <a:p>
            <a:r>
              <a:rPr lang="en-AU" dirty="0"/>
              <a:t>Slides 11-20</a:t>
            </a:r>
          </a:p>
          <a:p>
            <a:endParaRPr lang="en-US" dirty="0"/>
          </a:p>
          <a:p>
            <a:r>
              <a:rPr lang="en-US" b="1" dirty="0"/>
              <a:t>Judy</a:t>
            </a:r>
          </a:p>
          <a:p>
            <a:endParaRPr lang="en-AU" dirty="0"/>
          </a:p>
          <a:p>
            <a:endParaRPr lang="en-AU" dirty="0"/>
          </a:p>
          <a:p>
            <a:r>
              <a:rPr lang="en-AU" dirty="0"/>
              <a:t>Teams of 5</a:t>
            </a:r>
          </a:p>
        </p:txBody>
      </p:sp>
      <p:sp>
        <p:nvSpPr>
          <p:cNvPr id="4" name="Slide Number Placeholder 3"/>
          <p:cNvSpPr>
            <a:spLocks noGrp="1"/>
          </p:cNvSpPr>
          <p:nvPr>
            <p:ph type="sldNum" sz="quarter" idx="5"/>
          </p:nvPr>
        </p:nvSpPr>
        <p:spPr/>
        <p:txBody>
          <a:bodyPr/>
          <a:lstStyle/>
          <a:p>
            <a:fld id="{1DD38CF5-BC4C-48EF-B1DC-F68CD01EC965}" type="slidenum">
              <a:rPr lang="en-US" smtClean="0"/>
              <a:t>20</a:t>
            </a:fld>
            <a:endParaRPr lang="en-US"/>
          </a:p>
        </p:txBody>
      </p:sp>
    </p:spTree>
    <p:extLst>
      <p:ext uri="{BB962C8B-B14F-4D97-AF65-F5344CB8AC3E}">
        <p14:creationId xmlns:p14="http://schemas.microsoft.com/office/powerpoint/2010/main" val="4178540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12.20 pm – 12.25 (5 mins)</a:t>
            </a:r>
          </a:p>
          <a:p>
            <a:r>
              <a:rPr lang="en-AU" dirty="0"/>
              <a:t>Slide 21</a:t>
            </a:r>
          </a:p>
          <a:p>
            <a:endParaRPr lang="en-US" dirty="0"/>
          </a:p>
          <a:p>
            <a:r>
              <a:rPr lang="en-US" b="1" dirty="0"/>
              <a:t>Carmel</a:t>
            </a:r>
          </a:p>
          <a:p>
            <a:endParaRPr lang="en-US" dirty="0"/>
          </a:p>
          <a:p>
            <a:endParaRPr lang="en-US" dirty="0"/>
          </a:p>
          <a:p>
            <a:r>
              <a:rPr lang="en-US" dirty="0"/>
              <a:t>Carmel – participants in pairs match cards – Discuss the consideration that symbols are also ‘language’.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u="sng">
                <a:solidFill>
                  <a:srgbClr val="0000FF"/>
                </a:solidFill>
                <a:effectLst/>
                <a:latin typeface="Calibri" panose="020F0502020204030204" pitchFamily="34" charset="0"/>
                <a:ea typeface="Times New Roman" panose="02020603050405020304" pitchFamily="18" charset="0"/>
                <a:hlinkClick r:id="rId3"/>
              </a:rPr>
              <a:t>https://www.200hours.com.au/numerous-connexions</a:t>
            </a:r>
            <a:endParaRPr lang="en-AU" sz="180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DD38CF5-BC4C-48EF-B1DC-F68CD01EC965}" type="slidenum">
              <a:rPr lang="en-US" smtClean="0"/>
              <a:t>21</a:t>
            </a:fld>
            <a:endParaRPr lang="en-US"/>
          </a:p>
        </p:txBody>
      </p:sp>
    </p:spTree>
    <p:extLst>
      <p:ext uri="{BB962C8B-B14F-4D97-AF65-F5344CB8AC3E}">
        <p14:creationId xmlns:p14="http://schemas.microsoft.com/office/powerpoint/2010/main" val="3292768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12.25 pm – 12.35 (10 mins)</a:t>
            </a:r>
          </a:p>
          <a:p>
            <a:r>
              <a:rPr lang="en-AU" dirty="0"/>
              <a:t>Slides 22-26</a:t>
            </a:r>
          </a:p>
          <a:p>
            <a:endParaRPr lang="en-US" dirty="0"/>
          </a:p>
          <a:p>
            <a:r>
              <a:rPr lang="en-US" b="1" dirty="0"/>
              <a:t>Carmel</a:t>
            </a:r>
          </a:p>
          <a:p>
            <a:endParaRPr lang="en-US" dirty="0"/>
          </a:p>
          <a:p>
            <a:r>
              <a:rPr lang="en-US" dirty="0"/>
              <a:t>Jo </a:t>
            </a:r>
            <a:r>
              <a:rPr lang="en-US" dirty="0" err="1"/>
              <a:t>Boaler</a:t>
            </a:r>
            <a:r>
              <a:rPr lang="en-US" dirty="0"/>
              <a:t> proposes that mathematical discourse needs to include both receptive language and productive language.</a:t>
            </a:r>
          </a:p>
          <a:p>
            <a:endParaRPr lang="en-US" dirty="0"/>
          </a:p>
          <a:p>
            <a:r>
              <a:rPr lang="en-US" b="1" dirty="0"/>
              <a:t>Activity</a:t>
            </a:r>
          </a:p>
          <a:p>
            <a:r>
              <a:rPr lang="en-US" dirty="0"/>
              <a:t>Which do you think is developed first – productive language or receptive language? Why? Of which do you have the most evidence in your classrooms?</a:t>
            </a:r>
          </a:p>
          <a:p>
            <a:endParaRPr lang="en-US" b="1" dirty="0"/>
          </a:p>
        </p:txBody>
      </p:sp>
      <p:sp>
        <p:nvSpPr>
          <p:cNvPr id="4" name="Slide Number Placeholder 3"/>
          <p:cNvSpPr>
            <a:spLocks noGrp="1"/>
          </p:cNvSpPr>
          <p:nvPr>
            <p:ph type="sldNum" sz="quarter" idx="5"/>
          </p:nvPr>
        </p:nvSpPr>
        <p:spPr/>
        <p:txBody>
          <a:bodyPr/>
          <a:lstStyle/>
          <a:p>
            <a:fld id="{1DD38CF5-BC4C-48EF-B1DC-F68CD01EC965}" type="slidenum">
              <a:rPr lang="en-US" smtClean="0"/>
              <a:t>22</a:t>
            </a:fld>
            <a:endParaRPr lang="en-US"/>
          </a:p>
        </p:txBody>
      </p:sp>
    </p:spTree>
    <p:extLst>
      <p:ext uri="{BB962C8B-B14F-4D97-AF65-F5344CB8AC3E}">
        <p14:creationId xmlns:p14="http://schemas.microsoft.com/office/powerpoint/2010/main" val="3937775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12.25 pm – 12.35 (10 mins)</a:t>
            </a:r>
          </a:p>
          <a:p>
            <a:r>
              <a:rPr lang="en-AU" dirty="0"/>
              <a:t>Slides 22-26</a:t>
            </a:r>
          </a:p>
          <a:p>
            <a:endParaRPr lang="en-US" dirty="0"/>
          </a:p>
          <a:p>
            <a:r>
              <a:rPr lang="en-US" b="1" dirty="0"/>
              <a:t>Carmel</a:t>
            </a:r>
          </a:p>
          <a:p>
            <a:endParaRPr lang="en-US" dirty="0"/>
          </a:p>
          <a:p>
            <a:endParaRPr lang="en-US" dirty="0"/>
          </a:p>
          <a:p>
            <a:r>
              <a:rPr lang="en-US" dirty="0"/>
              <a:t>Sort words – Tier 2 &amp; Tier 3</a:t>
            </a:r>
          </a:p>
          <a:p>
            <a:endParaRPr lang="en-US" b="1" dirty="0"/>
          </a:p>
          <a:p>
            <a:endParaRPr lang="en-US" b="1" dirty="0"/>
          </a:p>
        </p:txBody>
      </p:sp>
      <p:sp>
        <p:nvSpPr>
          <p:cNvPr id="4" name="Slide Number Placeholder 3"/>
          <p:cNvSpPr>
            <a:spLocks noGrp="1"/>
          </p:cNvSpPr>
          <p:nvPr>
            <p:ph type="sldNum" sz="quarter" idx="5"/>
          </p:nvPr>
        </p:nvSpPr>
        <p:spPr/>
        <p:txBody>
          <a:bodyPr/>
          <a:lstStyle/>
          <a:p>
            <a:fld id="{1DD38CF5-BC4C-48EF-B1DC-F68CD01EC965}" type="slidenum">
              <a:rPr lang="en-US" smtClean="0"/>
              <a:t>23</a:t>
            </a:fld>
            <a:endParaRPr lang="en-US"/>
          </a:p>
        </p:txBody>
      </p:sp>
    </p:spTree>
    <p:extLst>
      <p:ext uri="{BB962C8B-B14F-4D97-AF65-F5344CB8AC3E}">
        <p14:creationId xmlns:p14="http://schemas.microsoft.com/office/powerpoint/2010/main" val="4094430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12.25 pm – 12.35 (10 mins)</a:t>
            </a:r>
          </a:p>
          <a:p>
            <a:r>
              <a:rPr lang="en-AU" dirty="0"/>
              <a:t>Slides 22-26</a:t>
            </a:r>
          </a:p>
          <a:p>
            <a:endParaRPr lang="en-US" dirty="0"/>
          </a:p>
          <a:p>
            <a:r>
              <a:rPr lang="en-US" b="1" dirty="0"/>
              <a:t>Carmel</a:t>
            </a:r>
          </a:p>
          <a:p>
            <a:endParaRPr lang="en-US" dirty="0"/>
          </a:p>
          <a:p>
            <a:r>
              <a:rPr lang="en-US" dirty="0"/>
              <a:t>Let’s have a look at productive talk. Exploratory talk in an example.</a:t>
            </a:r>
          </a:p>
        </p:txBody>
      </p:sp>
      <p:sp>
        <p:nvSpPr>
          <p:cNvPr id="4" name="Slide Number Placeholder 3"/>
          <p:cNvSpPr>
            <a:spLocks noGrp="1"/>
          </p:cNvSpPr>
          <p:nvPr>
            <p:ph type="sldNum" sz="quarter" idx="5"/>
          </p:nvPr>
        </p:nvSpPr>
        <p:spPr/>
        <p:txBody>
          <a:bodyPr/>
          <a:lstStyle/>
          <a:p>
            <a:fld id="{1DD38CF5-BC4C-48EF-B1DC-F68CD01EC965}" type="slidenum">
              <a:rPr lang="en-US" smtClean="0"/>
              <a:t>24</a:t>
            </a:fld>
            <a:endParaRPr lang="en-US"/>
          </a:p>
        </p:txBody>
      </p:sp>
    </p:spTree>
    <p:extLst>
      <p:ext uri="{BB962C8B-B14F-4D97-AF65-F5344CB8AC3E}">
        <p14:creationId xmlns:p14="http://schemas.microsoft.com/office/powerpoint/2010/main" val="1647074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12.25 pm – 12.35 (10 mins)</a:t>
            </a:r>
          </a:p>
          <a:p>
            <a:r>
              <a:rPr lang="en-AU" dirty="0"/>
              <a:t>Slides 22-26</a:t>
            </a:r>
          </a:p>
          <a:p>
            <a:endParaRPr lang="en-US" dirty="0"/>
          </a:p>
          <a:p>
            <a:r>
              <a:rPr lang="en-US" b="1" dirty="0"/>
              <a:t>Carmel</a:t>
            </a:r>
          </a:p>
          <a:p>
            <a:endParaRPr lang="en-US" dirty="0"/>
          </a:p>
          <a:p>
            <a:endParaRPr lang="en-US" dirty="0"/>
          </a:p>
          <a:p>
            <a:r>
              <a:rPr lang="en-US" dirty="0"/>
              <a:t>1. (Self explanatory)</a:t>
            </a:r>
          </a:p>
          <a:p>
            <a:endParaRPr lang="en-US" dirty="0"/>
          </a:p>
          <a:p>
            <a:r>
              <a:rPr lang="en-US" dirty="0"/>
              <a:t>2. We have provided strategies for encouraging cumulative talk in the discussion of Talk Moves, e.g., Adding On, Repeating, Re-voicing</a:t>
            </a:r>
          </a:p>
          <a:p>
            <a:endParaRPr lang="en-US" dirty="0"/>
          </a:p>
          <a:p>
            <a:r>
              <a:rPr lang="en-US" dirty="0"/>
              <a:t>3. The use of strategies such as Reasoning and Re-voicing and Revise Thinking encourage exploratory talk. Productive talk that is exploratory is the aim in mathematics sessions.</a:t>
            </a:r>
          </a:p>
          <a:p>
            <a:endParaRPr lang="en-US" dirty="0"/>
          </a:p>
          <a:p>
            <a:r>
              <a:rPr lang="en-US" dirty="0"/>
              <a:t>Let’s have a deeper look at exploratory talk.</a:t>
            </a:r>
          </a:p>
        </p:txBody>
      </p:sp>
      <p:sp>
        <p:nvSpPr>
          <p:cNvPr id="4" name="Slide Number Placeholder 3"/>
          <p:cNvSpPr>
            <a:spLocks noGrp="1"/>
          </p:cNvSpPr>
          <p:nvPr>
            <p:ph type="sldNum" sz="quarter" idx="5"/>
          </p:nvPr>
        </p:nvSpPr>
        <p:spPr/>
        <p:txBody>
          <a:bodyPr/>
          <a:lstStyle/>
          <a:p>
            <a:fld id="{1DD38CF5-BC4C-48EF-B1DC-F68CD01EC965}" type="slidenum">
              <a:rPr lang="en-US" smtClean="0"/>
              <a:t>25</a:t>
            </a:fld>
            <a:endParaRPr lang="en-US"/>
          </a:p>
        </p:txBody>
      </p:sp>
    </p:spTree>
    <p:extLst>
      <p:ext uri="{BB962C8B-B14F-4D97-AF65-F5344CB8AC3E}">
        <p14:creationId xmlns:p14="http://schemas.microsoft.com/office/powerpoint/2010/main" val="549705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12.25 pm – 12.35 (10 mins)</a:t>
            </a:r>
          </a:p>
          <a:p>
            <a:r>
              <a:rPr lang="en-AU" dirty="0"/>
              <a:t>Slides 22-26</a:t>
            </a:r>
          </a:p>
          <a:p>
            <a:endParaRPr lang="en-US" dirty="0"/>
          </a:p>
          <a:p>
            <a:r>
              <a:rPr lang="en-US" b="1" dirty="0"/>
              <a:t>Carmel</a:t>
            </a:r>
          </a:p>
          <a:p>
            <a:endParaRPr lang="en-US" dirty="0"/>
          </a:p>
          <a:p>
            <a:endParaRPr lang="en-US" dirty="0"/>
          </a:p>
          <a:p>
            <a:r>
              <a:rPr lang="en-US" dirty="0"/>
              <a:t>Logical arguments, specific observations, specific needs, and reasoning are all characteristics of exploratory talk. Note the Tier 2 and 3 language in these examples.</a:t>
            </a:r>
          </a:p>
          <a:p>
            <a:endParaRPr lang="en-US" dirty="0"/>
          </a:p>
        </p:txBody>
      </p:sp>
      <p:sp>
        <p:nvSpPr>
          <p:cNvPr id="4" name="Slide Number Placeholder 3"/>
          <p:cNvSpPr>
            <a:spLocks noGrp="1"/>
          </p:cNvSpPr>
          <p:nvPr>
            <p:ph type="sldNum" sz="quarter" idx="5"/>
          </p:nvPr>
        </p:nvSpPr>
        <p:spPr/>
        <p:txBody>
          <a:bodyPr/>
          <a:lstStyle/>
          <a:p>
            <a:fld id="{1DD38CF5-BC4C-48EF-B1DC-F68CD01EC965}" type="slidenum">
              <a:rPr lang="en-US" smtClean="0"/>
              <a:t>26</a:t>
            </a:fld>
            <a:endParaRPr lang="en-US"/>
          </a:p>
        </p:txBody>
      </p:sp>
    </p:spTree>
    <p:extLst>
      <p:ext uri="{BB962C8B-B14F-4D97-AF65-F5344CB8AC3E}">
        <p14:creationId xmlns:p14="http://schemas.microsoft.com/office/powerpoint/2010/main" val="4181277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12.35 pm – 12.45 (10 mins)</a:t>
            </a:r>
          </a:p>
          <a:p>
            <a:r>
              <a:rPr lang="en-AU" dirty="0"/>
              <a:t>Slides 27-29</a:t>
            </a:r>
          </a:p>
          <a:p>
            <a:endParaRPr lang="en-US" dirty="0"/>
          </a:p>
          <a:p>
            <a:r>
              <a:rPr lang="en-US" b="1" dirty="0"/>
              <a:t>Carmel</a:t>
            </a:r>
          </a:p>
          <a:p>
            <a:endParaRPr lang="en-US" dirty="0"/>
          </a:p>
          <a:p>
            <a:endParaRPr lang="en-US" dirty="0"/>
          </a:p>
          <a:p>
            <a:r>
              <a:rPr lang="en-US" dirty="0"/>
              <a:t>We believe we assess what we value, and this sends a very strong message to students. </a:t>
            </a:r>
          </a:p>
          <a:p>
            <a:endParaRPr lang="en-US" dirty="0"/>
          </a:p>
          <a:p>
            <a:r>
              <a:rPr lang="en-US" dirty="0"/>
              <a:t>Do your lesson objectives include the means by which students can demonstrate their new knowledge, skills and understanding through productive language and receptive language?</a:t>
            </a:r>
          </a:p>
          <a:p>
            <a:endParaRPr lang="en-US" dirty="0"/>
          </a:p>
          <a:p>
            <a:r>
              <a:rPr lang="en-US" dirty="0"/>
              <a:t>We are now going to look at some learning objectives that show how you could include language objectives. You may like to use the next slide in a collaborative planning situation and work through it much more slowly than I will in this instance. </a:t>
            </a:r>
          </a:p>
        </p:txBody>
      </p:sp>
      <p:sp>
        <p:nvSpPr>
          <p:cNvPr id="4" name="Slide Number Placeholder 3"/>
          <p:cNvSpPr>
            <a:spLocks noGrp="1"/>
          </p:cNvSpPr>
          <p:nvPr>
            <p:ph type="sldNum" sz="quarter" idx="5"/>
          </p:nvPr>
        </p:nvSpPr>
        <p:spPr/>
        <p:txBody>
          <a:bodyPr/>
          <a:lstStyle/>
          <a:p>
            <a:fld id="{1DD38CF5-BC4C-48EF-B1DC-F68CD01EC965}" type="slidenum">
              <a:rPr lang="en-US" smtClean="0"/>
              <a:t>27</a:t>
            </a:fld>
            <a:endParaRPr lang="en-US"/>
          </a:p>
        </p:txBody>
      </p:sp>
    </p:spTree>
    <p:extLst>
      <p:ext uri="{BB962C8B-B14F-4D97-AF65-F5344CB8AC3E}">
        <p14:creationId xmlns:p14="http://schemas.microsoft.com/office/powerpoint/2010/main" val="3711541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12.35 pm – 12.45 (10 mins)</a:t>
            </a:r>
          </a:p>
          <a:p>
            <a:r>
              <a:rPr lang="en-AU" dirty="0"/>
              <a:t>Slides 27-29</a:t>
            </a:r>
          </a:p>
          <a:p>
            <a:endParaRPr lang="en-US" dirty="0"/>
          </a:p>
          <a:p>
            <a:r>
              <a:rPr lang="en-US" b="1" dirty="0"/>
              <a:t>Carmel</a:t>
            </a:r>
          </a:p>
          <a:p>
            <a:endParaRPr lang="en-US" b="1" dirty="0"/>
          </a:p>
          <a:p>
            <a:endParaRPr lang="en-US" b="1" dirty="0"/>
          </a:p>
          <a:p>
            <a:r>
              <a:rPr lang="en-US" b="1" dirty="0"/>
              <a:t>SHOW FIRST EXAMPLE</a:t>
            </a:r>
          </a:p>
          <a:p>
            <a:r>
              <a:rPr lang="en-US" dirty="0"/>
              <a:t>Look at these examples of statements for the aim of a lesson</a:t>
            </a:r>
          </a:p>
          <a:p>
            <a:endParaRPr lang="en-US" dirty="0"/>
          </a:p>
          <a:p>
            <a:r>
              <a:rPr lang="en-US" b="1" dirty="0"/>
              <a:t>SHOW 2</a:t>
            </a:r>
            <a:r>
              <a:rPr lang="en-US" b="1" baseline="30000" dirty="0"/>
              <a:t>ND</a:t>
            </a:r>
            <a:r>
              <a:rPr lang="en-US" b="1" dirty="0"/>
              <a:t> EXAMPLE</a:t>
            </a:r>
          </a:p>
          <a:p>
            <a:r>
              <a:rPr lang="en-US" dirty="0"/>
              <a:t>2. Compare the first and second example. What’s the same? What’s different?</a:t>
            </a:r>
          </a:p>
          <a:p>
            <a:endParaRPr lang="en-US" dirty="0"/>
          </a:p>
          <a:p>
            <a:r>
              <a:rPr lang="en-US" b="1" dirty="0"/>
              <a:t>SHOW 3</a:t>
            </a:r>
            <a:r>
              <a:rPr lang="en-US" b="1" baseline="30000" dirty="0"/>
              <a:t>RD</a:t>
            </a:r>
            <a:r>
              <a:rPr lang="en-US" b="1" dirty="0"/>
              <a:t> EXAMPLE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Compare the second and third example. What’s the same? What’s different?</a:t>
            </a:r>
          </a:p>
          <a:p>
            <a:r>
              <a:rPr lang="en-US" dirty="0"/>
              <a:t>Which aspects of receptive and productive language are included in the third example? </a:t>
            </a:r>
          </a:p>
          <a:p>
            <a:r>
              <a:rPr lang="en-US" dirty="0"/>
              <a:t>What proficiencies does this address? </a:t>
            </a:r>
          </a:p>
          <a:p>
            <a:r>
              <a:rPr lang="en-US" dirty="0"/>
              <a:t>Which vocabulary is Tier 1, 2 and 3?</a:t>
            </a:r>
          </a:p>
          <a:p>
            <a:endParaRPr lang="en-US" dirty="0"/>
          </a:p>
          <a:p>
            <a:r>
              <a:rPr lang="en-US" b="1" dirty="0"/>
              <a:t>Activity: </a:t>
            </a:r>
          </a:p>
          <a:p>
            <a:r>
              <a:rPr lang="en-US" dirty="0"/>
              <a:t>Access the Victorian Curriculum Scope and Sequence. For your year level, choose a content descriptor from Number and Algebra, and one from Statistics and Probability. Write a lesson aim/objective that includes a language objective for each descriptor.</a:t>
            </a:r>
            <a:r>
              <a:rPr lang="en-US" b="1" dirty="0"/>
              <a:t> </a:t>
            </a:r>
          </a:p>
        </p:txBody>
      </p:sp>
      <p:sp>
        <p:nvSpPr>
          <p:cNvPr id="4" name="Slide Number Placeholder 3"/>
          <p:cNvSpPr>
            <a:spLocks noGrp="1"/>
          </p:cNvSpPr>
          <p:nvPr>
            <p:ph type="sldNum" sz="quarter" idx="5"/>
          </p:nvPr>
        </p:nvSpPr>
        <p:spPr/>
        <p:txBody>
          <a:bodyPr/>
          <a:lstStyle/>
          <a:p>
            <a:fld id="{1DD38CF5-BC4C-48EF-B1DC-F68CD01EC965}" type="slidenum">
              <a:rPr lang="en-US" smtClean="0"/>
              <a:t>28</a:t>
            </a:fld>
            <a:endParaRPr lang="en-US"/>
          </a:p>
        </p:txBody>
      </p:sp>
    </p:spTree>
    <p:extLst>
      <p:ext uri="{BB962C8B-B14F-4D97-AF65-F5344CB8AC3E}">
        <p14:creationId xmlns:p14="http://schemas.microsoft.com/office/powerpoint/2010/main" val="3587905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12.35 pm – 12.45 (10 mins)</a:t>
            </a:r>
          </a:p>
          <a:p>
            <a:r>
              <a:rPr lang="en-AU" dirty="0"/>
              <a:t>Slides 27-29</a:t>
            </a:r>
          </a:p>
          <a:p>
            <a:endParaRPr lang="en-US" dirty="0"/>
          </a:p>
          <a:p>
            <a:r>
              <a:rPr lang="en-US" b="1" dirty="0"/>
              <a:t>Carmel</a:t>
            </a:r>
          </a:p>
          <a:p>
            <a:endParaRPr lang="en-US" b="1" dirty="0"/>
          </a:p>
          <a:p>
            <a:endParaRPr lang="en-US" b="1" dirty="0"/>
          </a:p>
          <a:p>
            <a:r>
              <a:rPr lang="en-US" b="1" dirty="0"/>
              <a:t>SHOW FIRST EXAMPLE</a:t>
            </a:r>
          </a:p>
          <a:p>
            <a:r>
              <a:rPr lang="en-US" dirty="0"/>
              <a:t>Look at these examples of statements for the aim of a lesson</a:t>
            </a:r>
          </a:p>
          <a:p>
            <a:endParaRPr lang="en-US" dirty="0"/>
          </a:p>
          <a:p>
            <a:r>
              <a:rPr lang="en-US" b="1" dirty="0"/>
              <a:t>SHOW 2</a:t>
            </a:r>
            <a:r>
              <a:rPr lang="en-US" b="1" baseline="30000" dirty="0"/>
              <a:t>ND</a:t>
            </a:r>
            <a:r>
              <a:rPr lang="en-US" b="1" dirty="0"/>
              <a:t> EXAMPLE</a:t>
            </a:r>
          </a:p>
          <a:p>
            <a:r>
              <a:rPr lang="en-US" dirty="0"/>
              <a:t>2. Compare the first and second example. What’s the same? What’s different?</a:t>
            </a:r>
          </a:p>
          <a:p>
            <a:endParaRPr lang="en-US" dirty="0"/>
          </a:p>
          <a:p>
            <a:r>
              <a:rPr lang="en-US" b="1" dirty="0"/>
              <a:t>SHOW 3</a:t>
            </a:r>
            <a:r>
              <a:rPr lang="en-US" b="1" baseline="30000" dirty="0"/>
              <a:t>RD</a:t>
            </a:r>
            <a:r>
              <a:rPr lang="en-US" b="1" dirty="0"/>
              <a:t> EXAMPLE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Compare the second and third example. What’s the same? What’s different?</a:t>
            </a:r>
          </a:p>
          <a:p>
            <a:r>
              <a:rPr lang="en-US" dirty="0"/>
              <a:t>Which aspects of receptive and productive language are included in the third example? </a:t>
            </a:r>
          </a:p>
          <a:p>
            <a:r>
              <a:rPr lang="en-US" dirty="0"/>
              <a:t>What proficiencies does this address? </a:t>
            </a:r>
          </a:p>
          <a:p>
            <a:r>
              <a:rPr lang="en-US" dirty="0"/>
              <a:t>Which vocabulary is Tier 1, 2 and 3?</a:t>
            </a:r>
          </a:p>
          <a:p>
            <a:endParaRPr lang="en-US" dirty="0"/>
          </a:p>
          <a:p>
            <a:r>
              <a:rPr lang="en-US" b="1" dirty="0"/>
              <a:t>Following some work on this, we invite you to consider an additional activity:</a:t>
            </a:r>
          </a:p>
          <a:p>
            <a:r>
              <a:rPr lang="en-US" dirty="0"/>
              <a:t>Access the Victorian Curriculum Scope and Sequence. For your year level, choose a content descriptor from Number and Algebra, and one from Statistics and Probability. Write a lesson aim/objective that includes a language objective for each descriptor.</a:t>
            </a:r>
            <a:r>
              <a:rPr lang="en-US" b="1" dirty="0"/>
              <a:t> </a:t>
            </a:r>
          </a:p>
        </p:txBody>
      </p:sp>
      <p:sp>
        <p:nvSpPr>
          <p:cNvPr id="4" name="Slide Number Placeholder 3"/>
          <p:cNvSpPr>
            <a:spLocks noGrp="1"/>
          </p:cNvSpPr>
          <p:nvPr>
            <p:ph type="sldNum" sz="quarter" idx="5"/>
          </p:nvPr>
        </p:nvSpPr>
        <p:spPr/>
        <p:txBody>
          <a:bodyPr/>
          <a:lstStyle/>
          <a:p>
            <a:fld id="{1DD38CF5-BC4C-48EF-B1DC-F68CD01EC965}" type="slidenum">
              <a:rPr lang="en-US" smtClean="0"/>
              <a:t>29</a:t>
            </a:fld>
            <a:endParaRPr lang="en-US"/>
          </a:p>
        </p:txBody>
      </p:sp>
    </p:spTree>
    <p:extLst>
      <p:ext uri="{BB962C8B-B14F-4D97-AF65-F5344CB8AC3E}">
        <p14:creationId xmlns:p14="http://schemas.microsoft.com/office/powerpoint/2010/main" val="3587905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11.55 am – 12.00 pm (5 mins)</a:t>
            </a:r>
          </a:p>
          <a:p>
            <a:r>
              <a:rPr lang="en-AU" dirty="0"/>
              <a:t>Slides 1-3 </a:t>
            </a:r>
          </a:p>
          <a:p>
            <a:endParaRPr lang="en-US" dirty="0"/>
          </a:p>
          <a:p>
            <a:r>
              <a:rPr lang="en-US" b="1" dirty="0"/>
              <a:t>Carmel</a:t>
            </a:r>
          </a:p>
        </p:txBody>
      </p:sp>
      <p:sp>
        <p:nvSpPr>
          <p:cNvPr id="4" name="Slide Number Placeholder 3"/>
          <p:cNvSpPr>
            <a:spLocks noGrp="1"/>
          </p:cNvSpPr>
          <p:nvPr>
            <p:ph type="sldNum" sz="quarter" idx="5"/>
          </p:nvPr>
        </p:nvSpPr>
        <p:spPr/>
        <p:txBody>
          <a:bodyPr/>
          <a:lstStyle/>
          <a:p>
            <a:fld id="{1DD38CF5-BC4C-48EF-B1DC-F68CD01EC965}" type="slidenum">
              <a:rPr lang="en-US" smtClean="0"/>
              <a:t>3</a:t>
            </a:fld>
            <a:endParaRPr lang="en-US"/>
          </a:p>
        </p:txBody>
      </p:sp>
    </p:spTree>
    <p:extLst>
      <p:ext uri="{BB962C8B-B14F-4D97-AF65-F5344CB8AC3E}">
        <p14:creationId xmlns:p14="http://schemas.microsoft.com/office/powerpoint/2010/main" val="15211118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12.45 pm – 12.50 (5 mins)</a:t>
            </a:r>
          </a:p>
          <a:p>
            <a:r>
              <a:rPr lang="en-AU" dirty="0"/>
              <a:t>Slide 30</a:t>
            </a:r>
          </a:p>
          <a:p>
            <a:endParaRPr lang="en-US" dirty="0"/>
          </a:p>
          <a:p>
            <a:r>
              <a:rPr lang="en-US" b="1" dirty="0"/>
              <a:t>Carmel</a:t>
            </a:r>
          </a:p>
          <a:p>
            <a:endParaRPr lang="en-US" dirty="0"/>
          </a:p>
          <a:p>
            <a:r>
              <a:rPr lang="en-US" dirty="0"/>
              <a:t>Variations: add, difference, product</a:t>
            </a:r>
          </a:p>
          <a:p>
            <a:endParaRPr lang="en-US" dirty="0"/>
          </a:p>
          <a:p>
            <a:r>
              <a:rPr lang="en-US" dirty="0"/>
              <a:t>Also: Make Me 5</a:t>
            </a:r>
          </a:p>
        </p:txBody>
      </p:sp>
      <p:sp>
        <p:nvSpPr>
          <p:cNvPr id="4" name="Slide Number Placeholder 3"/>
          <p:cNvSpPr>
            <a:spLocks noGrp="1"/>
          </p:cNvSpPr>
          <p:nvPr>
            <p:ph type="sldNum" sz="quarter" idx="5"/>
          </p:nvPr>
        </p:nvSpPr>
        <p:spPr/>
        <p:txBody>
          <a:bodyPr/>
          <a:lstStyle/>
          <a:p>
            <a:fld id="{1DD38CF5-BC4C-48EF-B1DC-F68CD01EC965}" type="slidenum">
              <a:rPr lang="en-US" smtClean="0"/>
              <a:t>30</a:t>
            </a:fld>
            <a:endParaRPr lang="en-US"/>
          </a:p>
        </p:txBody>
      </p:sp>
    </p:spTree>
    <p:extLst>
      <p:ext uri="{BB962C8B-B14F-4D97-AF65-F5344CB8AC3E}">
        <p14:creationId xmlns:p14="http://schemas.microsoft.com/office/powerpoint/2010/main" val="8104568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12.50 pm – 12.55 (5 mins)</a:t>
            </a:r>
          </a:p>
          <a:p>
            <a:r>
              <a:rPr lang="en-AU" dirty="0"/>
              <a:t>Slide 31</a:t>
            </a:r>
          </a:p>
          <a:p>
            <a:endParaRPr lang="en-US" dirty="0"/>
          </a:p>
          <a:p>
            <a:r>
              <a:rPr lang="en-US" b="1" dirty="0"/>
              <a:t>Carmel</a:t>
            </a:r>
          </a:p>
          <a:p>
            <a:endParaRPr lang="en-US" dirty="0"/>
          </a:p>
          <a:p>
            <a:r>
              <a:rPr lang="en-US" dirty="0"/>
              <a:t>On the left-hand side of this slide are aspects we have covered in this presentation, and on the right-hand side, suggested actions. So, as a way to </a:t>
            </a:r>
            <a:r>
              <a:rPr lang="en-US" dirty="0" err="1"/>
              <a:t>summarise</a:t>
            </a:r>
            <a:r>
              <a:rPr lang="en-US" dirty="0"/>
              <a:t> the information in this presentation, and as a suggestion for further learning, we invite you at some stage very soon, to link each aspect on the left-hand side with an action on the right-hand side. (We have provided an example.)</a:t>
            </a:r>
          </a:p>
          <a:p>
            <a:endParaRPr lang="en-US" dirty="0"/>
          </a:p>
          <a:p>
            <a:r>
              <a:rPr lang="en-US" dirty="0"/>
              <a:t>THANKS FOR CHOOSING THIS WORKSHOP. </a:t>
            </a:r>
          </a:p>
          <a:p>
            <a:endParaRPr lang="en-US" dirty="0"/>
          </a:p>
          <a:p>
            <a:r>
              <a:rPr lang="en-US" dirty="0"/>
              <a:t>BEST OF LUCK WITH YOUR CONTINUED WORK, IN YOUR DEVELOPMENT OF MATHEMTICAL LANGUAGE AND DISCOURSE WITH YOUR COLLEGAUES AND STUDENTS.</a:t>
            </a:r>
          </a:p>
        </p:txBody>
      </p:sp>
      <p:sp>
        <p:nvSpPr>
          <p:cNvPr id="4" name="Slide Number Placeholder 3"/>
          <p:cNvSpPr>
            <a:spLocks noGrp="1"/>
          </p:cNvSpPr>
          <p:nvPr>
            <p:ph type="sldNum" sz="quarter" idx="5"/>
          </p:nvPr>
        </p:nvSpPr>
        <p:spPr/>
        <p:txBody>
          <a:bodyPr/>
          <a:lstStyle/>
          <a:p>
            <a:fld id="{1DD38CF5-BC4C-48EF-B1DC-F68CD01EC965}" type="slidenum">
              <a:rPr lang="en-US" smtClean="0"/>
              <a:t>31</a:t>
            </a:fld>
            <a:endParaRPr lang="en-US"/>
          </a:p>
        </p:txBody>
      </p:sp>
    </p:spTree>
    <p:extLst>
      <p:ext uri="{BB962C8B-B14F-4D97-AF65-F5344CB8AC3E}">
        <p14:creationId xmlns:p14="http://schemas.microsoft.com/office/powerpoint/2010/main" val="1635855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These are two examples of Number Talks in action – one junior and one senior example.</a:t>
            </a:r>
          </a:p>
          <a:p>
            <a:endParaRPr lang="en-AU" dirty="0"/>
          </a:p>
        </p:txBody>
      </p:sp>
      <p:sp>
        <p:nvSpPr>
          <p:cNvPr id="4" name="Slide Number Placeholder 3"/>
          <p:cNvSpPr>
            <a:spLocks noGrp="1"/>
          </p:cNvSpPr>
          <p:nvPr>
            <p:ph type="sldNum" sz="quarter" idx="10"/>
          </p:nvPr>
        </p:nvSpPr>
        <p:spPr/>
        <p:txBody>
          <a:bodyPr/>
          <a:lstStyle/>
          <a:p>
            <a:fld id="{0419B0B0-25AD-4945-BD09-B55E0AB3EAA0}" type="slidenum">
              <a:rPr lang="en-AU" smtClean="0"/>
              <a:pPr/>
              <a:t>33</a:t>
            </a:fld>
            <a:endParaRPr lang="en-AU" dirty="0"/>
          </a:p>
        </p:txBody>
      </p:sp>
    </p:spTree>
    <p:extLst>
      <p:ext uri="{BB962C8B-B14F-4D97-AF65-F5344CB8AC3E}">
        <p14:creationId xmlns:p14="http://schemas.microsoft.com/office/powerpoint/2010/main" val="22697160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DD38CF5-BC4C-48EF-B1DC-F68CD01EC965}" type="slidenum">
              <a:rPr lang="en-US" smtClean="0"/>
              <a:t>34</a:t>
            </a:fld>
            <a:endParaRPr lang="en-US"/>
          </a:p>
        </p:txBody>
      </p:sp>
    </p:spTree>
    <p:extLst>
      <p:ext uri="{BB962C8B-B14F-4D97-AF65-F5344CB8AC3E}">
        <p14:creationId xmlns:p14="http://schemas.microsoft.com/office/powerpoint/2010/main" val="768784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DD38CF5-BC4C-48EF-B1DC-F68CD01EC965}" type="slidenum">
              <a:rPr lang="en-US" smtClean="0"/>
              <a:t>35</a:t>
            </a:fld>
            <a:endParaRPr lang="en-US"/>
          </a:p>
        </p:txBody>
      </p:sp>
    </p:spTree>
    <p:extLst>
      <p:ext uri="{BB962C8B-B14F-4D97-AF65-F5344CB8AC3E}">
        <p14:creationId xmlns:p14="http://schemas.microsoft.com/office/powerpoint/2010/main" val="17380857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strategies, that support the development of rich mathematical discourse. Consider using graphic </a:t>
            </a:r>
            <a:r>
              <a:rPr lang="en-US" dirty="0" err="1"/>
              <a:t>organisers</a:t>
            </a:r>
            <a:r>
              <a:rPr lang="en-US" dirty="0"/>
              <a:t> (e.g., Frayer Model) to support students’ </a:t>
            </a:r>
            <a:r>
              <a:rPr lang="en-US" b="1" i="1" dirty="0"/>
              <a:t>speaking</a:t>
            </a:r>
            <a:r>
              <a:rPr lang="en-US" dirty="0"/>
              <a:t> (productive language) rather than them being a single end in themselves.</a:t>
            </a:r>
          </a:p>
        </p:txBody>
      </p:sp>
      <p:sp>
        <p:nvSpPr>
          <p:cNvPr id="4" name="Slide Number Placeholder 3"/>
          <p:cNvSpPr>
            <a:spLocks noGrp="1"/>
          </p:cNvSpPr>
          <p:nvPr>
            <p:ph type="sldNum" sz="quarter" idx="5"/>
          </p:nvPr>
        </p:nvSpPr>
        <p:spPr/>
        <p:txBody>
          <a:bodyPr/>
          <a:lstStyle/>
          <a:p>
            <a:fld id="{1DD38CF5-BC4C-48EF-B1DC-F68CD01EC965}" type="slidenum">
              <a:rPr lang="en-US" smtClean="0"/>
              <a:t>36</a:t>
            </a:fld>
            <a:endParaRPr lang="en-US"/>
          </a:p>
        </p:txBody>
      </p:sp>
    </p:spTree>
    <p:extLst>
      <p:ext uri="{BB962C8B-B14F-4D97-AF65-F5344CB8AC3E}">
        <p14:creationId xmlns:p14="http://schemas.microsoft.com/office/powerpoint/2010/main" val="998728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DD38CF5-BC4C-48EF-B1DC-F68CD01EC965}" type="slidenum">
              <a:rPr lang="en-US" smtClean="0"/>
              <a:t>37</a:t>
            </a:fld>
            <a:endParaRPr lang="en-US"/>
          </a:p>
        </p:txBody>
      </p:sp>
    </p:spTree>
    <p:extLst>
      <p:ext uri="{BB962C8B-B14F-4D97-AF65-F5344CB8AC3E}">
        <p14:creationId xmlns:p14="http://schemas.microsoft.com/office/powerpoint/2010/main" val="6838729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DD38CF5-BC4C-48EF-B1DC-F68CD01EC965}" type="slidenum">
              <a:rPr lang="en-US" smtClean="0"/>
              <a:t>38</a:t>
            </a:fld>
            <a:endParaRPr lang="en-US"/>
          </a:p>
        </p:txBody>
      </p:sp>
    </p:spTree>
    <p:extLst>
      <p:ext uri="{BB962C8B-B14F-4D97-AF65-F5344CB8AC3E}">
        <p14:creationId xmlns:p14="http://schemas.microsoft.com/office/powerpoint/2010/main" val="36109630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records each suggestion e.g., mi and responds ’It could be, but it’s not’, if incorrect. Teacher can ask if next letter is likely to be a vowel or consonant; teacher can begin by giving students a clue for the word.</a:t>
            </a:r>
          </a:p>
        </p:txBody>
      </p:sp>
      <p:sp>
        <p:nvSpPr>
          <p:cNvPr id="4" name="Slide Number Placeholder 3"/>
          <p:cNvSpPr>
            <a:spLocks noGrp="1"/>
          </p:cNvSpPr>
          <p:nvPr>
            <p:ph type="sldNum" sz="quarter" idx="5"/>
          </p:nvPr>
        </p:nvSpPr>
        <p:spPr/>
        <p:txBody>
          <a:bodyPr/>
          <a:lstStyle/>
          <a:p>
            <a:fld id="{1DD38CF5-BC4C-48EF-B1DC-F68CD01EC965}" type="slidenum">
              <a:rPr lang="en-US" smtClean="0"/>
              <a:t>39</a:t>
            </a:fld>
            <a:endParaRPr lang="en-US"/>
          </a:p>
        </p:txBody>
      </p:sp>
    </p:spTree>
    <p:extLst>
      <p:ext uri="{BB962C8B-B14F-4D97-AF65-F5344CB8AC3E}">
        <p14:creationId xmlns:p14="http://schemas.microsoft.com/office/powerpoint/2010/main" val="1909722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12.00 pm – 12.10 (10 mins)</a:t>
            </a:r>
          </a:p>
          <a:p>
            <a:r>
              <a:rPr lang="en-AU" dirty="0"/>
              <a:t>Slides 4-10 </a:t>
            </a:r>
          </a:p>
          <a:p>
            <a:endParaRPr lang="en-US" dirty="0"/>
          </a:p>
          <a:p>
            <a:r>
              <a:rPr lang="en-US" b="1" dirty="0"/>
              <a:t>Judy</a:t>
            </a:r>
          </a:p>
        </p:txBody>
      </p:sp>
      <p:sp>
        <p:nvSpPr>
          <p:cNvPr id="4" name="Slide Number Placeholder 3"/>
          <p:cNvSpPr>
            <a:spLocks noGrp="1"/>
          </p:cNvSpPr>
          <p:nvPr>
            <p:ph type="sldNum" sz="quarter" idx="5"/>
          </p:nvPr>
        </p:nvSpPr>
        <p:spPr/>
        <p:txBody>
          <a:bodyPr/>
          <a:lstStyle/>
          <a:p>
            <a:fld id="{1DD38CF5-BC4C-48EF-B1DC-F68CD01EC965}" type="slidenum">
              <a:rPr lang="en-US" smtClean="0"/>
              <a:t>4</a:t>
            </a:fld>
            <a:endParaRPr lang="en-US"/>
          </a:p>
        </p:txBody>
      </p:sp>
    </p:spTree>
    <p:extLst>
      <p:ext uri="{BB962C8B-B14F-4D97-AF65-F5344CB8AC3E}">
        <p14:creationId xmlns:p14="http://schemas.microsoft.com/office/powerpoint/2010/main" val="3269864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12.00 pm – 12.10 (10 mins)</a:t>
            </a:r>
          </a:p>
          <a:p>
            <a:r>
              <a:rPr lang="en-AU" dirty="0"/>
              <a:t>Slides 4-10 </a:t>
            </a:r>
          </a:p>
          <a:p>
            <a:endParaRPr lang="en-US" dirty="0"/>
          </a:p>
          <a:p>
            <a:r>
              <a:rPr lang="en-US" b="1" dirty="0"/>
              <a:t>Judy</a:t>
            </a:r>
          </a:p>
          <a:p>
            <a:endParaRPr lang="en-AU" dirty="0"/>
          </a:p>
          <a:p>
            <a:endParaRPr lang="en-AU" dirty="0"/>
          </a:p>
        </p:txBody>
      </p:sp>
      <p:sp>
        <p:nvSpPr>
          <p:cNvPr id="4" name="Slide Number Placeholder 3"/>
          <p:cNvSpPr>
            <a:spLocks noGrp="1"/>
          </p:cNvSpPr>
          <p:nvPr>
            <p:ph type="sldNum" sz="quarter" idx="5"/>
          </p:nvPr>
        </p:nvSpPr>
        <p:spPr/>
        <p:txBody>
          <a:bodyPr/>
          <a:lstStyle/>
          <a:p>
            <a:fld id="{1DD38CF5-BC4C-48EF-B1DC-F68CD01EC965}" type="slidenum">
              <a:rPr lang="en-US" smtClean="0"/>
              <a:t>5</a:t>
            </a:fld>
            <a:endParaRPr lang="en-US"/>
          </a:p>
        </p:txBody>
      </p:sp>
    </p:spTree>
    <p:extLst>
      <p:ext uri="{BB962C8B-B14F-4D97-AF65-F5344CB8AC3E}">
        <p14:creationId xmlns:p14="http://schemas.microsoft.com/office/powerpoint/2010/main" val="1569780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12.00 pm – 12.10 (10 mins)</a:t>
            </a:r>
          </a:p>
          <a:p>
            <a:r>
              <a:rPr lang="en-AU" dirty="0"/>
              <a:t>Slides 4-10 </a:t>
            </a:r>
          </a:p>
          <a:p>
            <a:endParaRPr lang="en-US" dirty="0"/>
          </a:p>
          <a:p>
            <a:r>
              <a:rPr lang="en-US" b="1" dirty="0"/>
              <a:t>Judy</a:t>
            </a:r>
          </a:p>
          <a:p>
            <a:endParaRPr lang="en-AU" dirty="0"/>
          </a:p>
        </p:txBody>
      </p:sp>
      <p:sp>
        <p:nvSpPr>
          <p:cNvPr id="4" name="Slide Number Placeholder 3"/>
          <p:cNvSpPr>
            <a:spLocks noGrp="1"/>
          </p:cNvSpPr>
          <p:nvPr>
            <p:ph type="sldNum" sz="quarter" idx="5"/>
          </p:nvPr>
        </p:nvSpPr>
        <p:spPr/>
        <p:txBody>
          <a:bodyPr/>
          <a:lstStyle/>
          <a:p>
            <a:fld id="{1DD38CF5-BC4C-48EF-B1DC-F68CD01EC965}" type="slidenum">
              <a:rPr lang="en-US" smtClean="0"/>
              <a:t>6</a:t>
            </a:fld>
            <a:endParaRPr lang="en-US"/>
          </a:p>
        </p:txBody>
      </p:sp>
    </p:spTree>
    <p:extLst>
      <p:ext uri="{BB962C8B-B14F-4D97-AF65-F5344CB8AC3E}">
        <p14:creationId xmlns:p14="http://schemas.microsoft.com/office/powerpoint/2010/main" val="169508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12.00 pm – 12.10 (10 mins)</a:t>
            </a:r>
          </a:p>
          <a:p>
            <a:r>
              <a:rPr lang="en-AU" dirty="0"/>
              <a:t>Slides 4-10 </a:t>
            </a:r>
          </a:p>
          <a:p>
            <a:endParaRPr lang="en-US" dirty="0"/>
          </a:p>
          <a:p>
            <a:r>
              <a:rPr lang="en-US" b="1" dirty="0"/>
              <a:t>Judy</a:t>
            </a:r>
          </a:p>
          <a:p>
            <a:endParaRPr lang="en-US" dirty="0"/>
          </a:p>
        </p:txBody>
      </p:sp>
      <p:sp>
        <p:nvSpPr>
          <p:cNvPr id="4" name="Slide Number Placeholder 3"/>
          <p:cNvSpPr>
            <a:spLocks noGrp="1"/>
          </p:cNvSpPr>
          <p:nvPr>
            <p:ph type="sldNum" sz="quarter" idx="5"/>
          </p:nvPr>
        </p:nvSpPr>
        <p:spPr/>
        <p:txBody>
          <a:bodyPr/>
          <a:lstStyle/>
          <a:p>
            <a:fld id="{1DD38CF5-BC4C-48EF-B1DC-F68CD01EC965}" type="slidenum">
              <a:rPr lang="en-US" smtClean="0"/>
              <a:t>7</a:t>
            </a:fld>
            <a:endParaRPr lang="en-US"/>
          </a:p>
        </p:txBody>
      </p:sp>
    </p:spTree>
    <p:extLst>
      <p:ext uri="{BB962C8B-B14F-4D97-AF65-F5344CB8AC3E}">
        <p14:creationId xmlns:p14="http://schemas.microsoft.com/office/powerpoint/2010/main" val="1013889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12.00 pm – 12.10 (10 mins)</a:t>
            </a:r>
          </a:p>
          <a:p>
            <a:r>
              <a:rPr lang="en-AU" dirty="0"/>
              <a:t>Slides 4-10 </a:t>
            </a:r>
          </a:p>
          <a:p>
            <a:endParaRPr lang="en-US" dirty="0"/>
          </a:p>
          <a:p>
            <a:r>
              <a:rPr lang="en-US" b="1" dirty="0"/>
              <a:t>Judy</a:t>
            </a:r>
          </a:p>
          <a:p>
            <a:endParaRPr lang="en-US" dirty="0"/>
          </a:p>
          <a:p>
            <a:endParaRPr lang="en-US" dirty="0"/>
          </a:p>
        </p:txBody>
      </p:sp>
      <p:sp>
        <p:nvSpPr>
          <p:cNvPr id="4" name="Slide Number Placeholder 3"/>
          <p:cNvSpPr>
            <a:spLocks noGrp="1"/>
          </p:cNvSpPr>
          <p:nvPr>
            <p:ph type="sldNum" sz="quarter" idx="5"/>
          </p:nvPr>
        </p:nvSpPr>
        <p:spPr/>
        <p:txBody>
          <a:bodyPr/>
          <a:lstStyle/>
          <a:p>
            <a:fld id="{1DD38CF5-BC4C-48EF-B1DC-F68CD01EC965}" type="slidenum">
              <a:rPr lang="en-US" smtClean="0"/>
              <a:t>8</a:t>
            </a:fld>
            <a:endParaRPr lang="en-US"/>
          </a:p>
        </p:txBody>
      </p:sp>
    </p:spTree>
    <p:extLst>
      <p:ext uri="{BB962C8B-B14F-4D97-AF65-F5344CB8AC3E}">
        <p14:creationId xmlns:p14="http://schemas.microsoft.com/office/powerpoint/2010/main" val="3931411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12.00 pm – 12.10 (10 mins)</a:t>
            </a:r>
          </a:p>
          <a:p>
            <a:r>
              <a:rPr lang="en-AU" dirty="0"/>
              <a:t>Slides 4-10 </a:t>
            </a:r>
          </a:p>
          <a:p>
            <a:endParaRPr lang="en-US" dirty="0"/>
          </a:p>
          <a:p>
            <a:r>
              <a:rPr lang="en-US" b="1" dirty="0"/>
              <a:t>Judy</a:t>
            </a:r>
          </a:p>
          <a:p>
            <a:endParaRPr lang="en-AU" dirty="0"/>
          </a:p>
          <a:p>
            <a:endParaRPr lang="en-AU" dirty="0"/>
          </a:p>
          <a:p>
            <a:r>
              <a:rPr lang="en-AU" dirty="0"/>
              <a:t>Work on this problem and share your strategies with others.</a:t>
            </a:r>
          </a:p>
          <a:p>
            <a:r>
              <a:rPr lang="en-AU" dirty="0"/>
              <a:t>Did you discover a new strategy you could use to solve the problem that you hadn’t thought of before?</a:t>
            </a:r>
          </a:p>
          <a:p>
            <a:r>
              <a:rPr lang="en-AU" dirty="0"/>
              <a:t>Get a couple of ideas and write these up</a:t>
            </a:r>
          </a:p>
          <a:p>
            <a:endParaRPr lang="en-AU" dirty="0"/>
          </a:p>
          <a:p>
            <a:r>
              <a:rPr lang="en-AU" dirty="0"/>
              <a:t>Number talk posters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Carmel</a:t>
            </a:r>
            <a:r>
              <a:rPr lang="en-US" dirty="0"/>
              <a:t> show examples, and BRIEFLY explain where they fit in a lesson</a:t>
            </a:r>
          </a:p>
          <a:p>
            <a:endParaRPr lang="en-AU" dirty="0"/>
          </a:p>
        </p:txBody>
      </p:sp>
      <p:sp>
        <p:nvSpPr>
          <p:cNvPr id="4" name="Slide Number Placeholder 3"/>
          <p:cNvSpPr>
            <a:spLocks noGrp="1"/>
          </p:cNvSpPr>
          <p:nvPr>
            <p:ph type="sldNum" sz="quarter" idx="10"/>
          </p:nvPr>
        </p:nvSpPr>
        <p:spPr/>
        <p:txBody>
          <a:bodyPr/>
          <a:lstStyle/>
          <a:p>
            <a:fld id="{0419B0B0-25AD-4945-BD09-B55E0AB3EAA0}" type="slidenum">
              <a:rPr lang="en-AU" smtClean="0"/>
              <a:pPr/>
              <a:t>9</a:t>
            </a:fld>
            <a:endParaRPr lang="en-AU" dirty="0"/>
          </a:p>
        </p:txBody>
      </p:sp>
    </p:spTree>
    <p:extLst>
      <p:ext uri="{BB962C8B-B14F-4D97-AF65-F5344CB8AC3E}">
        <p14:creationId xmlns:p14="http://schemas.microsoft.com/office/powerpoint/2010/main" val="2079734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8429105" y="465513"/>
            <a:ext cx="3075710" cy="872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133309" y="1026334"/>
            <a:ext cx="3268288" cy="2869882"/>
          </a:xfrm>
        </p:spPr>
        <p:txBody>
          <a:bodyPr anchor="t">
            <a:noAutofit/>
          </a:bodyPr>
          <a:lstStyle>
            <a:lvl1pPr algn="ctr">
              <a:defRPr sz="4400"/>
            </a:lvl1pPr>
          </a:lstStyle>
          <a:p>
            <a:r>
              <a:rPr lang="en-US" dirty="0"/>
              <a:t>Presentation title goes here</a:t>
            </a:r>
          </a:p>
        </p:txBody>
      </p:sp>
      <p:sp>
        <p:nvSpPr>
          <p:cNvPr id="3" name="Subtitle 2"/>
          <p:cNvSpPr>
            <a:spLocks noGrp="1"/>
          </p:cNvSpPr>
          <p:nvPr>
            <p:ph type="subTitle" idx="1" hasCustomPrompt="1"/>
          </p:nvPr>
        </p:nvSpPr>
        <p:spPr>
          <a:xfrm>
            <a:off x="8170024" y="4121900"/>
            <a:ext cx="319485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a:t>
            </a:r>
          </a:p>
          <a:p>
            <a:r>
              <a:rPr lang="en-US" dirty="0"/>
              <a:t>Job title</a:t>
            </a:r>
          </a:p>
        </p:txBody>
      </p:sp>
      <p:pic>
        <p:nvPicPr>
          <p:cNvPr id="7" name="Picture 6"/>
          <p:cNvPicPr>
            <a:picLocks noChangeAspect="1"/>
          </p:cNvPicPr>
          <p:nvPr userDrawn="1"/>
        </p:nvPicPr>
        <p:blipFill>
          <a:blip r:embed="rId2"/>
          <a:stretch>
            <a:fillRect/>
          </a:stretch>
        </p:blipFill>
        <p:spPr>
          <a:xfrm>
            <a:off x="-74814" y="-19247"/>
            <a:ext cx="7606146" cy="6945563"/>
          </a:xfrm>
          <a:prstGeom prst="rect">
            <a:avLst/>
          </a:prstGeom>
        </p:spPr>
      </p:pic>
    </p:spTree>
    <p:extLst>
      <p:ext uri="{BB962C8B-B14F-4D97-AF65-F5344CB8AC3E}">
        <p14:creationId xmlns:p14="http://schemas.microsoft.com/office/powerpoint/2010/main" val="3987186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3179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4486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215496"/>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0304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858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340821"/>
            <a:ext cx="3932237" cy="1109749"/>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241378" y="145057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7" y="202036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4070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274319"/>
            <a:ext cx="3932237" cy="1176251"/>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450321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039726"/>
          </a:xfrm>
          <a:prstGeom prst="rect">
            <a:avLst/>
          </a:prstGeom>
        </p:spPr>
        <p:txBody>
          <a:bodyPr vert="horz" lIns="91440" tIns="45720" rIns="91440" bIns="45720" rtlCol="0" anchor="ctr">
            <a:normAutofit/>
          </a:bodyPr>
          <a:lstStyle/>
          <a:p>
            <a:r>
              <a:rPr lang="en-US" dirty="0"/>
              <a:t>Slide title goes here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Level 1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9"/>
          <a:stretch>
            <a:fillRect/>
          </a:stretch>
        </p:blipFill>
        <p:spPr>
          <a:xfrm rot="5400000">
            <a:off x="8646395" y="3312395"/>
            <a:ext cx="6858000" cy="233210"/>
          </a:xfrm>
          <a:prstGeom prst="rect">
            <a:avLst/>
          </a:prstGeom>
        </p:spPr>
      </p:pic>
      <p:pic>
        <p:nvPicPr>
          <p:cNvPr id="9" name="Picture 8"/>
          <p:cNvPicPr>
            <a:picLocks noChangeAspect="1"/>
          </p:cNvPicPr>
          <p:nvPr userDrawn="1"/>
        </p:nvPicPr>
        <p:blipFill>
          <a:blip r:embed="rId9"/>
          <a:stretch>
            <a:fillRect/>
          </a:stretch>
        </p:blipFill>
        <p:spPr>
          <a:xfrm>
            <a:off x="838200" y="1510183"/>
            <a:ext cx="2246105" cy="78613"/>
          </a:xfrm>
          <a:prstGeom prst="rect">
            <a:avLst/>
          </a:prstGeom>
        </p:spPr>
      </p:pic>
      <p:pic>
        <p:nvPicPr>
          <p:cNvPr id="5" name="Picture 4" descr="A picture containing thing&#10;&#10;Description generated with high confidence"/>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667969" y="548640"/>
            <a:ext cx="2618774" cy="741872"/>
          </a:xfrm>
          <a:prstGeom prst="rect">
            <a:avLst/>
          </a:prstGeom>
        </p:spPr>
      </p:pic>
    </p:spTree>
    <p:extLst>
      <p:ext uri="{BB962C8B-B14F-4D97-AF65-F5344CB8AC3E}">
        <p14:creationId xmlns:p14="http://schemas.microsoft.com/office/powerpoint/2010/main" val="2346386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Lst>
  <p:txStyles>
    <p:titleStyle>
      <a:lvl1pPr algn="l" defTabSz="914400" rtl="0" eaLnBrk="1" latinLnBrk="0" hangingPunct="1">
        <a:lnSpc>
          <a:spcPct val="90000"/>
        </a:lnSpc>
        <a:spcBef>
          <a:spcPct val="0"/>
        </a:spcBef>
        <a:buNone/>
        <a:defRPr sz="4400" b="1" kern="1200">
          <a:solidFill>
            <a:srgbClr val="00B0F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0C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B0F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orwin.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pixabay.com/en/icon-clipboard-paperclip-memo-1719736/"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fuse.education.vic.gov.au/Resource/LandingPage?ObjectId=f9c5da5f-b8bf-48b2-a5e9-70d00aec403e&amp;SearchScope=Al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youtube.com/watch?v=DQtgFaVqv7c"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education.nsw.gov.au/teaching-and-learning/curriculum/key-learning-areas/mathematics/Early-Stage-1-to-Stage-3/resource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iris.peabody.vanderbilt.edu/module/sec-rdng/cresource/q2/p07/"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0" y="595901"/>
            <a:ext cx="4316361" cy="4304871"/>
          </a:xfrm>
        </p:spPr>
        <p:txBody>
          <a:bodyPr/>
          <a:lstStyle/>
          <a:p>
            <a:r>
              <a:rPr lang="en-AU" sz="3600" i="1" dirty="0">
                <a:effectLst/>
                <a:latin typeface="Calibri" panose="020F0502020204030204" pitchFamily="34" charset="0"/>
                <a:ea typeface="Times New Roman" panose="02020603050405020304" pitchFamily="18" charset="0"/>
              </a:rPr>
              <a:t>Embedding Mathematical Language and Discourse into Mathematics Lessons</a:t>
            </a:r>
            <a:br>
              <a:rPr lang="en-AU" sz="4000" i="1" dirty="0">
                <a:effectLst/>
                <a:latin typeface="Calibri" panose="020F0502020204030204" pitchFamily="34" charset="0"/>
                <a:ea typeface="Times New Roman" panose="02020603050405020304" pitchFamily="18" charset="0"/>
              </a:rPr>
            </a:br>
            <a:br>
              <a:rPr lang="en-US" sz="3600" dirty="0"/>
            </a:br>
            <a:r>
              <a:rPr lang="en-US" sz="3200" dirty="0"/>
              <a:t>Primary Maths Conference </a:t>
            </a:r>
            <a:br>
              <a:rPr lang="en-US" sz="3200" dirty="0"/>
            </a:br>
            <a:r>
              <a:rPr lang="en-US" sz="3200" dirty="0"/>
              <a:t>2022</a:t>
            </a:r>
            <a:endParaRPr lang="en-US" sz="3200" i="1" dirty="0"/>
          </a:p>
        </p:txBody>
      </p:sp>
      <p:sp>
        <p:nvSpPr>
          <p:cNvPr id="3" name="Subtitle 2"/>
          <p:cNvSpPr>
            <a:spLocks noGrp="1"/>
          </p:cNvSpPr>
          <p:nvPr>
            <p:ph type="subTitle" idx="1"/>
          </p:nvPr>
        </p:nvSpPr>
        <p:spPr>
          <a:xfrm>
            <a:off x="7707086" y="4335694"/>
            <a:ext cx="4101737" cy="2522306"/>
          </a:xfrm>
        </p:spPr>
        <p:txBody>
          <a:bodyPr>
            <a:normAutofit/>
          </a:bodyPr>
          <a:lstStyle/>
          <a:p>
            <a:endParaRPr lang="en-US" dirty="0"/>
          </a:p>
          <a:p>
            <a:endParaRPr lang="en-US" dirty="0"/>
          </a:p>
          <a:p>
            <a:r>
              <a:rPr lang="en-US" dirty="0"/>
              <a:t>Carmel Delahunty</a:t>
            </a:r>
          </a:p>
          <a:p>
            <a:r>
              <a:rPr lang="en-US" dirty="0"/>
              <a:t>Judy Gregg </a:t>
            </a:r>
          </a:p>
          <a:p>
            <a:r>
              <a:rPr lang="en-US" sz="1600" dirty="0"/>
              <a:t>Friday 10 June 2022</a:t>
            </a:r>
          </a:p>
        </p:txBody>
      </p:sp>
    </p:spTree>
    <p:extLst>
      <p:ext uri="{BB962C8B-B14F-4D97-AF65-F5344CB8AC3E}">
        <p14:creationId xmlns:p14="http://schemas.microsoft.com/office/powerpoint/2010/main" val="1738030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96052-8D24-4FE1-9A27-48E371DA8F45}"/>
              </a:ext>
            </a:extLst>
          </p:cNvPr>
          <p:cNvSpPr>
            <a:spLocks noGrp="1"/>
          </p:cNvSpPr>
          <p:nvPr>
            <p:ph type="title"/>
          </p:nvPr>
        </p:nvSpPr>
        <p:spPr/>
        <p:txBody>
          <a:bodyPr/>
          <a:lstStyle/>
          <a:p>
            <a:r>
              <a:rPr lang="en-AU" dirty="0"/>
              <a:t>Thinking Routine</a:t>
            </a:r>
          </a:p>
        </p:txBody>
      </p:sp>
      <p:sp>
        <p:nvSpPr>
          <p:cNvPr id="3" name="Content Placeholder 2">
            <a:extLst>
              <a:ext uri="{FF2B5EF4-FFF2-40B4-BE49-F238E27FC236}">
                <a16:creationId xmlns:a16="http://schemas.microsoft.com/office/drawing/2014/main" id="{2F6FA129-A77A-466C-B969-A7F4B487166E}"/>
              </a:ext>
            </a:extLst>
          </p:cNvPr>
          <p:cNvSpPr>
            <a:spLocks noGrp="1"/>
          </p:cNvSpPr>
          <p:nvPr>
            <p:ph idx="1"/>
          </p:nvPr>
        </p:nvSpPr>
        <p:spPr/>
        <p:txBody>
          <a:bodyPr>
            <a:normAutofit lnSpcReduction="10000"/>
          </a:bodyPr>
          <a:lstStyle/>
          <a:p>
            <a:endParaRPr lang="en-AU" dirty="0"/>
          </a:p>
          <a:p>
            <a:r>
              <a:rPr lang="en-AU" sz="4800" b="1" dirty="0"/>
              <a:t>Connect</a:t>
            </a:r>
          </a:p>
          <a:p>
            <a:endParaRPr lang="en-AU" sz="4800" b="1" dirty="0"/>
          </a:p>
          <a:p>
            <a:r>
              <a:rPr lang="en-AU" sz="4800" b="1" dirty="0"/>
              <a:t>Extend</a:t>
            </a:r>
          </a:p>
          <a:p>
            <a:endParaRPr lang="en-AU" sz="4800" b="1" dirty="0"/>
          </a:p>
          <a:p>
            <a:r>
              <a:rPr lang="en-AU" sz="4800" b="1" dirty="0"/>
              <a:t>Challenge</a:t>
            </a:r>
          </a:p>
        </p:txBody>
      </p:sp>
    </p:spTree>
    <p:extLst>
      <p:ext uri="{BB962C8B-B14F-4D97-AF65-F5344CB8AC3E}">
        <p14:creationId xmlns:p14="http://schemas.microsoft.com/office/powerpoint/2010/main" val="3136905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CBE22-F750-2A4A-9DF9-821129BDE342}"/>
              </a:ext>
            </a:extLst>
          </p:cNvPr>
          <p:cNvSpPr>
            <a:spLocks noGrp="1"/>
          </p:cNvSpPr>
          <p:nvPr>
            <p:ph type="title"/>
          </p:nvPr>
        </p:nvSpPr>
        <p:spPr/>
        <p:txBody>
          <a:bodyPr/>
          <a:lstStyle/>
          <a:p>
            <a:r>
              <a:rPr lang="en-US" dirty="0"/>
              <a:t>Talk Moves</a:t>
            </a:r>
          </a:p>
        </p:txBody>
      </p:sp>
      <p:sp>
        <p:nvSpPr>
          <p:cNvPr id="3" name="Content Placeholder 2">
            <a:extLst>
              <a:ext uri="{FF2B5EF4-FFF2-40B4-BE49-F238E27FC236}">
                <a16:creationId xmlns:a16="http://schemas.microsoft.com/office/drawing/2014/main" id="{23C4D0C9-3821-0F4B-9249-6D147C5B0516}"/>
              </a:ext>
            </a:extLst>
          </p:cNvPr>
          <p:cNvSpPr>
            <a:spLocks noGrp="1"/>
          </p:cNvSpPr>
          <p:nvPr>
            <p:ph idx="1"/>
          </p:nvPr>
        </p:nvSpPr>
        <p:spPr/>
        <p:txBody>
          <a:bodyPr>
            <a:normAutofit/>
          </a:bodyPr>
          <a:lstStyle/>
          <a:p>
            <a:pPr marL="0" indent="0">
              <a:buNone/>
            </a:pPr>
            <a:endParaRPr lang="en-US" b="1" dirty="0"/>
          </a:p>
          <a:p>
            <a:pPr marL="0" indent="0">
              <a:buNone/>
            </a:pPr>
            <a:r>
              <a:rPr lang="en-US" dirty="0"/>
              <a:t>   </a:t>
            </a:r>
          </a:p>
          <a:p>
            <a:pPr marL="0" indent="0">
              <a:buNone/>
            </a:pPr>
            <a:endParaRPr lang="en-US" b="1" dirty="0"/>
          </a:p>
          <a:p>
            <a:pPr marL="0" indent="0">
              <a:buNone/>
            </a:pPr>
            <a:endParaRPr lang="en-US" dirty="0"/>
          </a:p>
        </p:txBody>
      </p:sp>
      <p:pic>
        <p:nvPicPr>
          <p:cNvPr id="5" name="Picture 4">
            <a:extLst>
              <a:ext uri="{FF2B5EF4-FFF2-40B4-BE49-F238E27FC236}">
                <a16:creationId xmlns:a16="http://schemas.microsoft.com/office/drawing/2014/main" id="{F2399396-F292-4AD3-AB6B-355EF04A31BD}"/>
              </a:ext>
            </a:extLst>
          </p:cNvPr>
          <p:cNvPicPr>
            <a:picLocks noChangeAspect="1"/>
          </p:cNvPicPr>
          <p:nvPr/>
        </p:nvPicPr>
        <p:blipFill>
          <a:blip r:embed="rId3"/>
          <a:stretch>
            <a:fillRect/>
          </a:stretch>
        </p:blipFill>
        <p:spPr>
          <a:xfrm>
            <a:off x="5599043" y="2193234"/>
            <a:ext cx="3925956" cy="4035287"/>
          </a:xfrm>
          <a:prstGeom prst="rect">
            <a:avLst/>
          </a:prstGeom>
        </p:spPr>
      </p:pic>
      <p:pic>
        <p:nvPicPr>
          <p:cNvPr id="6" name="Picture 5">
            <a:extLst>
              <a:ext uri="{FF2B5EF4-FFF2-40B4-BE49-F238E27FC236}">
                <a16:creationId xmlns:a16="http://schemas.microsoft.com/office/drawing/2014/main" id="{E79AD444-E43D-4074-A7DC-9463CE54B8D6}"/>
              </a:ext>
            </a:extLst>
          </p:cNvPr>
          <p:cNvPicPr>
            <a:picLocks noChangeAspect="1"/>
          </p:cNvPicPr>
          <p:nvPr/>
        </p:nvPicPr>
        <p:blipFill>
          <a:blip r:embed="rId4"/>
          <a:stretch>
            <a:fillRect/>
          </a:stretch>
        </p:blipFill>
        <p:spPr>
          <a:xfrm>
            <a:off x="838200" y="2193234"/>
            <a:ext cx="4131365" cy="3983729"/>
          </a:xfrm>
          <a:prstGeom prst="rect">
            <a:avLst/>
          </a:prstGeom>
        </p:spPr>
      </p:pic>
    </p:spTree>
    <p:extLst>
      <p:ext uri="{BB962C8B-B14F-4D97-AF65-F5344CB8AC3E}">
        <p14:creationId xmlns:p14="http://schemas.microsoft.com/office/powerpoint/2010/main" val="2289041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BA15A-9DC0-4B45-A8C7-41D9C80E2471}"/>
              </a:ext>
            </a:extLst>
          </p:cNvPr>
          <p:cNvSpPr>
            <a:spLocks noGrp="1"/>
          </p:cNvSpPr>
          <p:nvPr>
            <p:ph type="title"/>
          </p:nvPr>
        </p:nvSpPr>
        <p:spPr/>
        <p:txBody>
          <a:bodyPr>
            <a:normAutofit/>
          </a:bodyPr>
          <a:lstStyle/>
          <a:p>
            <a:r>
              <a:rPr lang="en-AU" dirty="0"/>
              <a:t>Talk Moves </a:t>
            </a:r>
            <a:br>
              <a:rPr lang="en-AU" sz="2000" dirty="0"/>
            </a:br>
            <a:r>
              <a:rPr lang="en-AU" sz="2000" dirty="0"/>
              <a:t>Suzanne Chapin &amp; Catherine O’Connor</a:t>
            </a:r>
            <a:endParaRPr lang="en-AU" dirty="0"/>
          </a:p>
        </p:txBody>
      </p:sp>
      <p:sp>
        <p:nvSpPr>
          <p:cNvPr id="3" name="Content Placeholder 2">
            <a:extLst>
              <a:ext uri="{FF2B5EF4-FFF2-40B4-BE49-F238E27FC236}">
                <a16:creationId xmlns:a16="http://schemas.microsoft.com/office/drawing/2014/main" id="{48C9D88E-F725-4FC9-8D06-3F270367B706}"/>
              </a:ext>
            </a:extLst>
          </p:cNvPr>
          <p:cNvSpPr>
            <a:spLocks noGrp="1"/>
          </p:cNvSpPr>
          <p:nvPr>
            <p:ph idx="1"/>
          </p:nvPr>
        </p:nvSpPr>
        <p:spPr/>
        <p:txBody>
          <a:bodyPr>
            <a:normAutofit fontScale="85000" lnSpcReduction="20000"/>
          </a:bodyPr>
          <a:lstStyle/>
          <a:p>
            <a:pPr>
              <a:lnSpc>
                <a:spcPct val="110000"/>
              </a:lnSpc>
              <a:buFont typeface="Wingdings" panose="05000000000000000000" pitchFamily="2" charset="2"/>
              <a:buChar char="Ø"/>
            </a:pPr>
            <a:endParaRPr lang="en-AU" sz="900" dirty="0"/>
          </a:p>
          <a:p>
            <a:pPr>
              <a:lnSpc>
                <a:spcPct val="110000"/>
              </a:lnSpc>
              <a:buFont typeface="Wingdings" panose="05000000000000000000" pitchFamily="2" charset="2"/>
              <a:buChar char="Ø"/>
            </a:pPr>
            <a:r>
              <a:rPr lang="en-AU" dirty="0"/>
              <a:t>The purpose of ‘Talk Moves’ is to promote discourse in the Mathematics classroom</a:t>
            </a:r>
          </a:p>
          <a:p>
            <a:pPr>
              <a:lnSpc>
                <a:spcPct val="110000"/>
              </a:lnSpc>
              <a:buFont typeface="Wingdings" panose="05000000000000000000" pitchFamily="2" charset="2"/>
              <a:buChar char="Ø"/>
            </a:pPr>
            <a:r>
              <a:rPr lang="en-AU" dirty="0"/>
              <a:t>While ‘Talk Moves’ can be used during ‘Number Talks’, they can also be used during other areas of the Mathematics curriculum</a:t>
            </a:r>
          </a:p>
          <a:p>
            <a:pPr marL="0" indent="0">
              <a:buNone/>
            </a:pPr>
            <a:endParaRPr lang="en-AU" dirty="0"/>
          </a:p>
          <a:p>
            <a:pPr>
              <a:buFont typeface="Wingdings" panose="05000000000000000000" pitchFamily="2" charset="2"/>
              <a:buChar char="Ø"/>
            </a:pPr>
            <a:r>
              <a:rPr lang="en-AU" u="sng" dirty="0"/>
              <a:t>The goals of Talk Moves are to help students:</a:t>
            </a:r>
          </a:p>
          <a:p>
            <a:r>
              <a:rPr lang="en-AU" dirty="0"/>
              <a:t>share, expand and clarify their own thinking</a:t>
            </a:r>
          </a:p>
          <a:p>
            <a:r>
              <a:rPr lang="en-AU" dirty="0"/>
              <a:t>listen carefully to one another</a:t>
            </a:r>
          </a:p>
          <a:p>
            <a:r>
              <a:rPr lang="en-AU" dirty="0"/>
              <a:t>deepen their reasoning</a:t>
            </a:r>
          </a:p>
          <a:p>
            <a:r>
              <a:rPr lang="en-AU" dirty="0"/>
              <a:t>think with others</a:t>
            </a:r>
          </a:p>
          <a:p>
            <a:pPr marL="0" indent="0">
              <a:buNone/>
            </a:pPr>
            <a:endParaRPr lang="en-AU" sz="3600" b="1" u="sng" dirty="0"/>
          </a:p>
        </p:txBody>
      </p:sp>
    </p:spTree>
    <p:extLst>
      <p:ext uri="{BB962C8B-B14F-4D97-AF65-F5344CB8AC3E}">
        <p14:creationId xmlns:p14="http://schemas.microsoft.com/office/powerpoint/2010/main" val="323029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anim calcmode="lin" valueType="num">
                                      <p:cBhvr>
                                        <p:cTn id="4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BA15A-9DC0-4B45-A8C7-41D9C80E2471}"/>
              </a:ext>
            </a:extLst>
          </p:cNvPr>
          <p:cNvSpPr>
            <a:spLocks noGrp="1"/>
          </p:cNvSpPr>
          <p:nvPr>
            <p:ph type="title"/>
          </p:nvPr>
        </p:nvSpPr>
        <p:spPr/>
        <p:txBody>
          <a:bodyPr/>
          <a:lstStyle/>
          <a:p>
            <a:r>
              <a:rPr lang="en-AU" dirty="0"/>
              <a:t>Talk Moves: ‘Revoicing’</a:t>
            </a:r>
          </a:p>
        </p:txBody>
      </p:sp>
      <p:sp>
        <p:nvSpPr>
          <p:cNvPr id="3" name="Content Placeholder 2">
            <a:extLst>
              <a:ext uri="{FF2B5EF4-FFF2-40B4-BE49-F238E27FC236}">
                <a16:creationId xmlns:a16="http://schemas.microsoft.com/office/drawing/2014/main" id="{48C9D88E-F725-4FC9-8D06-3F270367B706}"/>
              </a:ext>
            </a:extLst>
          </p:cNvPr>
          <p:cNvSpPr>
            <a:spLocks noGrp="1"/>
          </p:cNvSpPr>
          <p:nvPr>
            <p:ph idx="1"/>
          </p:nvPr>
        </p:nvSpPr>
        <p:spPr>
          <a:xfrm>
            <a:off x="838200" y="1604513"/>
            <a:ext cx="10515600" cy="4572450"/>
          </a:xfrm>
        </p:spPr>
        <p:txBody>
          <a:bodyPr>
            <a:normAutofit fontScale="92500" lnSpcReduction="10000"/>
          </a:bodyPr>
          <a:lstStyle/>
          <a:p>
            <a:pPr marL="0" indent="0">
              <a:buNone/>
            </a:pPr>
            <a:endParaRPr lang="en-AU" sz="3600" b="1" u="sng" dirty="0"/>
          </a:p>
          <a:p>
            <a:pPr marL="0" indent="0">
              <a:buNone/>
            </a:pPr>
            <a:r>
              <a:rPr lang="en-AU" sz="3600" dirty="0"/>
              <a:t>Restating a previous speaker’s comment (either the teacher or a student), and saying, </a:t>
            </a:r>
            <a:r>
              <a:rPr lang="en-AU" sz="3600" i="1" dirty="0"/>
              <a:t>‘Is this correct?’</a:t>
            </a:r>
          </a:p>
          <a:p>
            <a:endParaRPr lang="en-AU" sz="3600" dirty="0"/>
          </a:p>
          <a:p>
            <a:r>
              <a:rPr lang="en-AU" sz="3600" dirty="0"/>
              <a:t>helps students to clarify their thinking and improve their understanding</a:t>
            </a:r>
          </a:p>
          <a:p>
            <a:endParaRPr lang="en-AU" sz="3600" dirty="0"/>
          </a:p>
          <a:p>
            <a:r>
              <a:rPr lang="en-AU" sz="3600" dirty="0"/>
              <a:t>is used to highlight an important idea, or to reveal a misunderstanding</a:t>
            </a:r>
          </a:p>
        </p:txBody>
      </p:sp>
    </p:spTree>
    <p:extLst>
      <p:ext uri="{BB962C8B-B14F-4D97-AF65-F5344CB8AC3E}">
        <p14:creationId xmlns:p14="http://schemas.microsoft.com/office/powerpoint/2010/main" val="371190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BA15A-9DC0-4B45-A8C7-41D9C80E2471}"/>
              </a:ext>
            </a:extLst>
          </p:cNvPr>
          <p:cNvSpPr>
            <a:spLocks noGrp="1"/>
          </p:cNvSpPr>
          <p:nvPr>
            <p:ph type="title"/>
          </p:nvPr>
        </p:nvSpPr>
        <p:spPr/>
        <p:txBody>
          <a:bodyPr/>
          <a:lstStyle/>
          <a:p>
            <a:r>
              <a:rPr lang="en-AU" dirty="0"/>
              <a:t>Talk Moves: ‘Repeating’</a:t>
            </a:r>
          </a:p>
        </p:txBody>
      </p:sp>
      <p:sp>
        <p:nvSpPr>
          <p:cNvPr id="3" name="Content Placeholder 2">
            <a:extLst>
              <a:ext uri="{FF2B5EF4-FFF2-40B4-BE49-F238E27FC236}">
                <a16:creationId xmlns:a16="http://schemas.microsoft.com/office/drawing/2014/main" id="{48C9D88E-F725-4FC9-8D06-3F270367B706}"/>
              </a:ext>
            </a:extLst>
          </p:cNvPr>
          <p:cNvSpPr>
            <a:spLocks noGrp="1"/>
          </p:cNvSpPr>
          <p:nvPr>
            <p:ph idx="1"/>
          </p:nvPr>
        </p:nvSpPr>
        <p:spPr>
          <a:xfrm>
            <a:off x="838200" y="1535502"/>
            <a:ext cx="10515600" cy="4641461"/>
          </a:xfrm>
        </p:spPr>
        <p:txBody>
          <a:bodyPr>
            <a:normAutofit fontScale="92500" lnSpcReduction="10000"/>
          </a:bodyPr>
          <a:lstStyle/>
          <a:p>
            <a:pPr marL="0" indent="0">
              <a:lnSpc>
                <a:spcPct val="120000"/>
              </a:lnSpc>
              <a:buNone/>
            </a:pPr>
            <a:endParaRPr lang="en-AU" sz="900" dirty="0"/>
          </a:p>
          <a:p>
            <a:pPr marL="0" indent="0">
              <a:lnSpc>
                <a:spcPct val="120000"/>
              </a:lnSpc>
              <a:buNone/>
            </a:pPr>
            <a:r>
              <a:rPr lang="en-AU" dirty="0"/>
              <a:t>The teacher asks a student to repeat what another student said. By repeating, students are forced to reflect on the ideas, and are pushed to make sense of the contribution.</a:t>
            </a:r>
          </a:p>
          <a:p>
            <a:pPr marL="0" indent="0">
              <a:buNone/>
            </a:pPr>
            <a:endParaRPr lang="en-AU" dirty="0"/>
          </a:p>
          <a:p>
            <a:r>
              <a:rPr lang="en-AU" dirty="0"/>
              <a:t>promotes that the discussion is between everyone</a:t>
            </a:r>
          </a:p>
          <a:p>
            <a:endParaRPr lang="en-AU" dirty="0"/>
          </a:p>
          <a:p>
            <a:r>
              <a:rPr lang="en-AU" dirty="0"/>
              <a:t>highlights an important contribution</a:t>
            </a:r>
          </a:p>
          <a:p>
            <a:pPr marL="0" indent="0">
              <a:buNone/>
            </a:pPr>
            <a:endParaRPr lang="en-AU" dirty="0"/>
          </a:p>
          <a:p>
            <a:r>
              <a:rPr lang="en-AU" dirty="0"/>
              <a:t>slows the pace when concepts are complex</a:t>
            </a:r>
          </a:p>
        </p:txBody>
      </p:sp>
    </p:spTree>
    <p:extLst>
      <p:ext uri="{BB962C8B-B14F-4D97-AF65-F5344CB8AC3E}">
        <p14:creationId xmlns:p14="http://schemas.microsoft.com/office/powerpoint/2010/main" val="812484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BA15A-9DC0-4B45-A8C7-41D9C80E2471}"/>
              </a:ext>
            </a:extLst>
          </p:cNvPr>
          <p:cNvSpPr>
            <a:spLocks noGrp="1"/>
          </p:cNvSpPr>
          <p:nvPr>
            <p:ph type="title"/>
          </p:nvPr>
        </p:nvSpPr>
        <p:spPr/>
        <p:txBody>
          <a:bodyPr/>
          <a:lstStyle/>
          <a:p>
            <a:r>
              <a:rPr lang="en-AU" dirty="0"/>
              <a:t>Talk Moves: ‘Reasoning’</a:t>
            </a:r>
          </a:p>
        </p:txBody>
      </p:sp>
      <p:sp>
        <p:nvSpPr>
          <p:cNvPr id="3" name="Content Placeholder 2">
            <a:extLst>
              <a:ext uri="{FF2B5EF4-FFF2-40B4-BE49-F238E27FC236}">
                <a16:creationId xmlns:a16="http://schemas.microsoft.com/office/drawing/2014/main" id="{48C9D88E-F725-4FC9-8D06-3F270367B706}"/>
              </a:ext>
            </a:extLst>
          </p:cNvPr>
          <p:cNvSpPr>
            <a:spLocks noGrp="1"/>
          </p:cNvSpPr>
          <p:nvPr>
            <p:ph idx="1"/>
          </p:nvPr>
        </p:nvSpPr>
        <p:spPr/>
        <p:txBody>
          <a:bodyPr>
            <a:normAutofit fontScale="92500" lnSpcReduction="10000"/>
          </a:bodyPr>
          <a:lstStyle/>
          <a:p>
            <a:pPr marL="0" indent="0">
              <a:buNone/>
            </a:pPr>
            <a:endParaRPr lang="en-AU" sz="3600" b="1" u="sng" dirty="0"/>
          </a:p>
          <a:p>
            <a:pPr marL="0" indent="0">
              <a:buNone/>
            </a:pPr>
            <a:r>
              <a:rPr lang="en-AU" dirty="0"/>
              <a:t>Ask students the following questions: </a:t>
            </a:r>
            <a:r>
              <a:rPr lang="en-AU" i="1" dirty="0"/>
              <a:t>‘Do you agree/disagree? Why?</a:t>
            </a:r>
          </a:p>
          <a:p>
            <a:endParaRPr lang="en-AU" dirty="0"/>
          </a:p>
          <a:p>
            <a:r>
              <a:rPr lang="en-AU" dirty="0"/>
              <a:t>elicits students to reason (If used frequently, students will learn to just explain without prompts.)</a:t>
            </a:r>
          </a:p>
          <a:p>
            <a:endParaRPr lang="en-AU" dirty="0"/>
          </a:p>
          <a:p>
            <a:r>
              <a:rPr lang="en-AU" dirty="0"/>
              <a:t>useful for clarifying meaning</a:t>
            </a:r>
          </a:p>
          <a:p>
            <a:endParaRPr lang="en-AU" dirty="0"/>
          </a:p>
          <a:p>
            <a:r>
              <a:rPr lang="en-AU" dirty="0"/>
              <a:t>exposes students to the thinking of others, expanding their own perspectives</a:t>
            </a:r>
          </a:p>
        </p:txBody>
      </p:sp>
    </p:spTree>
    <p:extLst>
      <p:ext uri="{BB962C8B-B14F-4D97-AF65-F5344CB8AC3E}">
        <p14:creationId xmlns:p14="http://schemas.microsoft.com/office/powerpoint/2010/main" val="2059043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BA15A-9DC0-4B45-A8C7-41D9C80E2471}"/>
              </a:ext>
            </a:extLst>
          </p:cNvPr>
          <p:cNvSpPr>
            <a:spLocks noGrp="1"/>
          </p:cNvSpPr>
          <p:nvPr>
            <p:ph type="title"/>
          </p:nvPr>
        </p:nvSpPr>
        <p:spPr/>
        <p:txBody>
          <a:bodyPr/>
          <a:lstStyle/>
          <a:p>
            <a:r>
              <a:rPr lang="en-AU" dirty="0"/>
              <a:t>Talk Moves: ‘Adding On’</a:t>
            </a:r>
          </a:p>
        </p:txBody>
      </p:sp>
      <p:sp>
        <p:nvSpPr>
          <p:cNvPr id="3" name="Content Placeholder 2">
            <a:extLst>
              <a:ext uri="{FF2B5EF4-FFF2-40B4-BE49-F238E27FC236}">
                <a16:creationId xmlns:a16="http://schemas.microsoft.com/office/drawing/2014/main" id="{48C9D88E-F725-4FC9-8D06-3F270367B706}"/>
              </a:ext>
            </a:extLst>
          </p:cNvPr>
          <p:cNvSpPr>
            <a:spLocks noGrp="1"/>
          </p:cNvSpPr>
          <p:nvPr>
            <p:ph idx="1"/>
          </p:nvPr>
        </p:nvSpPr>
        <p:spPr/>
        <p:txBody>
          <a:bodyPr>
            <a:normAutofit lnSpcReduction="10000"/>
          </a:bodyPr>
          <a:lstStyle/>
          <a:p>
            <a:pPr marL="0" indent="0">
              <a:buNone/>
            </a:pPr>
            <a:endParaRPr lang="en-AU" sz="3600" b="1" u="sng" dirty="0"/>
          </a:p>
          <a:p>
            <a:pPr marL="0" indent="0">
              <a:buNone/>
            </a:pPr>
            <a:r>
              <a:rPr lang="en-AU" dirty="0"/>
              <a:t>Ask students: </a:t>
            </a:r>
            <a:r>
              <a:rPr lang="en-AU" i="1" dirty="0"/>
              <a:t>‘Can anyone add on to this conversation?</a:t>
            </a:r>
          </a:p>
          <a:p>
            <a:endParaRPr lang="en-AU" dirty="0"/>
          </a:p>
          <a:p>
            <a:pPr>
              <a:lnSpc>
                <a:spcPct val="110000"/>
              </a:lnSpc>
            </a:pPr>
            <a:r>
              <a:rPr lang="en-AU" dirty="0"/>
              <a:t>elicits contributions from others (Sometimes their contributions may be repetitive, but this is okay.)</a:t>
            </a:r>
          </a:p>
          <a:p>
            <a:endParaRPr lang="en-AU" dirty="0"/>
          </a:p>
          <a:p>
            <a:r>
              <a:rPr lang="en-AU" dirty="0"/>
              <a:t>a good way to engage students</a:t>
            </a:r>
          </a:p>
          <a:p>
            <a:endParaRPr lang="en-AU" dirty="0"/>
          </a:p>
          <a:p>
            <a:r>
              <a:rPr lang="en-AU" dirty="0"/>
              <a:t>helps build conversation, and promotes deeper reasoning</a:t>
            </a:r>
          </a:p>
        </p:txBody>
      </p:sp>
    </p:spTree>
    <p:extLst>
      <p:ext uri="{BB962C8B-B14F-4D97-AF65-F5344CB8AC3E}">
        <p14:creationId xmlns:p14="http://schemas.microsoft.com/office/powerpoint/2010/main" val="3228757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BA15A-9DC0-4B45-A8C7-41D9C80E2471}"/>
              </a:ext>
            </a:extLst>
          </p:cNvPr>
          <p:cNvSpPr>
            <a:spLocks noGrp="1"/>
          </p:cNvSpPr>
          <p:nvPr>
            <p:ph type="title"/>
          </p:nvPr>
        </p:nvSpPr>
        <p:spPr/>
        <p:txBody>
          <a:bodyPr/>
          <a:lstStyle/>
          <a:p>
            <a:r>
              <a:rPr lang="en-AU" dirty="0"/>
              <a:t>Talk Moves: ‘Teacher Wait Time’</a:t>
            </a:r>
          </a:p>
        </p:txBody>
      </p:sp>
      <p:sp>
        <p:nvSpPr>
          <p:cNvPr id="3" name="Content Placeholder 2">
            <a:extLst>
              <a:ext uri="{FF2B5EF4-FFF2-40B4-BE49-F238E27FC236}">
                <a16:creationId xmlns:a16="http://schemas.microsoft.com/office/drawing/2014/main" id="{48C9D88E-F725-4FC9-8D06-3F270367B706}"/>
              </a:ext>
            </a:extLst>
          </p:cNvPr>
          <p:cNvSpPr>
            <a:spLocks noGrp="1"/>
          </p:cNvSpPr>
          <p:nvPr>
            <p:ph idx="1"/>
          </p:nvPr>
        </p:nvSpPr>
        <p:spPr/>
        <p:txBody>
          <a:bodyPr>
            <a:normAutofit lnSpcReduction="10000"/>
          </a:bodyPr>
          <a:lstStyle/>
          <a:p>
            <a:pPr marL="0" indent="0">
              <a:lnSpc>
                <a:spcPct val="100000"/>
              </a:lnSpc>
              <a:buNone/>
            </a:pPr>
            <a:r>
              <a:rPr lang="en-AU" dirty="0"/>
              <a:t>After posing a question allow plenty of time. (Three seconds is not enough time!)</a:t>
            </a:r>
          </a:p>
          <a:p>
            <a:endParaRPr lang="en-AU" dirty="0"/>
          </a:p>
          <a:p>
            <a:r>
              <a:rPr lang="en-AU" dirty="0"/>
              <a:t>ensures that students have enough time to think about their response</a:t>
            </a:r>
          </a:p>
          <a:p>
            <a:endParaRPr lang="en-AU" dirty="0"/>
          </a:p>
          <a:p>
            <a:r>
              <a:rPr lang="en-AU" dirty="0"/>
              <a:t>allows students to organise their thoughts</a:t>
            </a:r>
          </a:p>
          <a:p>
            <a:endParaRPr lang="en-AU" dirty="0"/>
          </a:p>
          <a:p>
            <a:r>
              <a:rPr lang="en-AU" dirty="0"/>
              <a:t>allows for more considered responses</a:t>
            </a:r>
          </a:p>
        </p:txBody>
      </p:sp>
    </p:spTree>
    <p:extLst>
      <p:ext uri="{BB962C8B-B14F-4D97-AF65-F5344CB8AC3E}">
        <p14:creationId xmlns:p14="http://schemas.microsoft.com/office/powerpoint/2010/main" val="590889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E3CED-755F-4C81-85B8-7718A39BDF09}"/>
              </a:ext>
            </a:extLst>
          </p:cNvPr>
          <p:cNvSpPr>
            <a:spLocks noGrp="1"/>
          </p:cNvSpPr>
          <p:nvPr>
            <p:ph type="title"/>
          </p:nvPr>
        </p:nvSpPr>
        <p:spPr/>
        <p:txBody>
          <a:bodyPr>
            <a:normAutofit/>
          </a:bodyPr>
          <a:lstStyle/>
          <a:p>
            <a:r>
              <a:rPr lang="en-AU" dirty="0"/>
              <a:t>Talk Moves: ‘Turn and Talk’</a:t>
            </a:r>
          </a:p>
        </p:txBody>
      </p:sp>
      <p:sp>
        <p:nvSpPr>
          <p:cNvPr id="3" name="Content Placeholder 2">
            <a:extLst>
              <a:ext uri="{FF2B5EF4-FFF2-40B4-BE49-F238E27FC236}">
                <a16:creationId xmlns:a16="http://schemas.microsoft.com/office/drawing/2014/main" id="{8825591D-5914-450B-B426-67D11233635A}"/>
              </a:ext>
            </a:extLst>
          </p:cNvPr>
          <p:cNvSpPr>
            <a:spLocks noGrp="1"/>
          </p:cNvSpPr>
          <p:nvPr>
            <p:ph idx="1"/>
          </p:nvPr>
        </p:nvSpPr>
        <p:spPr/>
        <p:txBody>
          <a:bodyPr/>
          <a:lstStyle/>
          <a:p>
            <a:pPr marL="0" indent="0">
              <a:buNone/>
            </a:pPr>
            <a:r>
              <a:rPr lang="en-AU" dirty="0"/>
              <a:t>Provides opportunities for students to:</a:t>
            </a:r>
          </a:p>
          <a:p>
            <a:pPr marL="0" indent="0">
              <a:buNone/>
            </a:pPr>
            <a:endParaRPr lang="en-AU" dirty="0"/>
          </a:p>
          <a:p>
            <a:r>
              <a:rPr lang="en-AU" dirty="0"/>
              <a:t> share ideas, and to build their confidence</a:t>
            </a:r>
          </a:p>
          <a:p>
            <a:endParaRPr lang="en-AU" dirty="0"/>
          </a:p>
          <a:p>
            <a:r>
              <a:rPr lang="en-AU" dirty="0"/>
              <a:t>rehearse and clarify their answers or responses before they share these ideas with the larger group</a:t>
            </a:r>
          </a:p>
          <a:p>
            <a:endParaRPr lang="en-AU" dirty="0"/>
          </a:p>
          <a:p>
            <a:pPr marL="0" indent="0">
              <a:buNone/>
            </a:pPr>
            <a:br>
              <a:rPr lang="en-AU" dirty="0"/>
            </a:br>
            <a:r>
              <a:rPr lang="en-AU" i="1" dirty="0"/>
              <a:t>(Ref: NSW Department of Education)</a:t>
            </a:r>
          </a:p>
          <a:p>
            <a:endParaRPr lang="en-AU" dirty="0"/>
          </a:p>
        </p:txBody>
      </p:sp>
    </p:spTree>
    <p:extLst>
      <p:ext uri="{BB962C8B-B14F-4D97-AF65-F5344CB8AC3E}">
        <p14:creationId xmlns:p14="http://schemas.microsoft.com/office/powerpoint/2010/main" val="1624049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2AE24-24BA-4A73-AE8B-F5F7A06E078F}"/>
              </a:ext>
            </a:extLst>
          </p:cNvPr>
          <p:cNvSpPr>
            <a:spLocks noGrp="1"/>
          </p:cNvSpPr>
          <p:nvPr>
            <p:ph type="title"/>
          </p:nvPr>
        </p:nvSpPr>
        <p:spPr/>
        <p:txBody>
          <a:bodyPr>
            <a:normAutofit/>
          </a:bodyPr>
          <a:lstStyle/>
          <a:p>
            <a:r>
              <a:rPr lang="en-AU" dirty="0"/>
              <a:t>Talk Moves: ‘Revise Your Thinking’</a:t>
            </a:r>
          </a:p>
        </p:txBody>
      </p:sp>
      <p:sp>
        <p:nvSpPr>
          <p:cNvPr id="3" name="Content Placeholder 2">
            <a:extLst>
              <a:ext uri="{FF2B5EF4-FFF2-40B4-BE49-F238E27FC236}">
                <a16:creationId xmlns:a16="http://schemas.microsoft.com/office/drawing/2014/main" id="{C4D59233-1FBD-486C-B1A0-D448D4208738}"/>
              </a:ext>
            </a:extLst>
          </p:cNvPr>
          <p:cNvSpPr>
            <a:spLocks noGrp="1"/>
          </p:cNvSpPr>
          <p:nvPr>
            <p:ph idx="1"/>
          </p:nvPr>
        </p:nvSpPr>
        <p:spPr/>
        <p:txBody>
          <a:bodyPr>
            <a:normAutofit/>
          </a:bodyPr>
          <a:lstStyle/>
          <a:p>
            <a:pPr marL="0" indent="0">
              <a:buNone/>
            </a:pPr>
            <a:r>
              <a:rPr lang="en-AU" dirty="0"/>
              <a:t>This provides an opportunity for students to reflect on and review their own ideas and learning.</a:t>
            </a:r>
          </a:p>
          <a:p>
            <a:endParaRPr lang="en-AU" dirty="0"/>
          </a:p>
          <a:p>
            <a:pPr marL="0" indent="0">
              <a:buNone/>
            </a:pPr>
            <a:r>
              <a:rPr lang="en-AU" dirty="0"/>
              <a:t>This says to students that it is acceptable to change your thinking once new knowledge or information becomes available and understood.</a:t>
            </a:r>
          </a:p>
          <a:p>
            <a:pPr marL="0" indent="0">
              <a:buNone/>
            </a:pPr>
            <a:endParaRPr lang="en-AU" i="1" dirty="0"/>
          </a:p>
          <a:p>
            <a:pPr marL="0" indent="0">
              <a:buNone/>
            </a:pPr>
            <a:r>
              <a:rPr lang="en-AU" i="1" dirty="0"/>
              <a:t>(Ref: NSW Department of Education)</a:t>
            </a:r>
          </a:p>
          <a:p>
            <a:endParaRPr lang="en-AU" dirty="0"/>
          </a:p>
          <a:p>
            <a:pPr marL="0" indent="0">
              <a:buNone/>
            </a:pPr>
            <a:endParaRPr lang="en-AU" dirty="0"/>
          </a:p>
          <a:p>
            <a:pPr marL="0" indent="0">
              <a:buNone/>
            </a:pPr>
            <a:endParaRPr lang="en-AU" dirty="0"/>
          </a:p>
          <a:p>
            <a:pPr marL="0" indent="0">
              <a:buNone/>
            </a:pPr>
            <a:endParaRPr lang="en-AU" dirty="0"/>
          </a:p>
        </p:txBody>
      </p:sp>
    </p:spTree>
    <p:extLst>
      <p:ext uri="{BB962C8B-B14F-4D97-AF65-F5344CB8AC3E}">
        <p14:creationId xmlns:p14="http://schemas.microsoft.com/office/powerpoint/2010/main" val="3133140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52FD-63D1-16F5-3113-14B32F9BD5B7}"/>
              </a:ext>
            </a:extLst>
          </p:cNvPr>
          <p:cNvSpPr>
            <a:spLocks noGrp="1"/>
          </p:cNvSpPr>
          <p:nvPr>
            <p:ph type="title"/>
          </p:nvPr>
        </p:nvSpPr>
        <p:spPr/>
        <p:txBody>
          <a:bodyPr>
            <a:normAutofit/>
          </a:bodyPr>
          <a:lstStyle/>
          <a:p>
            <a:r>
              <a:rPr lang="en-US" sz="4000" dirty="0"/>
              <a:t>Warm Up - Which one doesn’t belong?</a:t>
            </a:r>
          </a:p>
        </p:txBody>
      </p:sp>
      <p:sp>
        <p:nvSpPr>
          <p:cNvPr id="5" name="Rectangle 4">
            <a:extLst>
              <a:ext uri="{FF2B5EF4-FFF2-40B4-BE49-F238E27FC236}">
                <a16:creationId xmlns:a16="http://schemas.microsoft.com/office/drawing/2014/main" id="{1FF9E35E-ADF3-B003-1931-F51661D0DD72}"/>
              </a:ext>
            </a:extLst>
          </p:cNvPr>
          <p:cNvSpPr/>
          <p:nvPr/>
        </p:nvSpPr>
        <p:spPr>
          <a:xfrm rot="2603429">
            <a:off x="2865146" y="1940124"/>
            <a:ext cx="1483277" cy="1471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gular Pentagon 5">
            <a:extLst>
              <a:ext uri="{FF2B5EF4-FFF2-40B4-BE49-F238E27FC236}">
                <a16:creationId xmlns:a16="http://schemas.microsoft.com/office/drawing/2014/main" id="{127388F9-3899-28C8-F96A-0A40270C6562}"/>
              </a:ext>
            </a:extLst>
          </p:cNvPr>
          <p:cNvSpPr/>
          <p:nvPr/>
        </p:nvSpPr>
        <p:spPr>
          <a:xfrm>
            <a:off x="6614104" y="1639431"/>
            <a:ext cx="1853514" cy="1789569"/>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DE5195-0536-2D71-431C-68DBBB806D80}"/>
              </a:ext>
            </a:extLst>
          </p:cNvPr>
          <p:cNvSpPr/>
          <p:nvPr/>
        </p:nvSpPr>
        <p:spPr>
          <a:xfrm>
            <a:off x="2347783" y="4646141"/>
            <a:ext cx="257020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1FD0795-18F2-646F-F228-14A29D5B1152}"/>
              </a:ext>
            </a:extLst>
          </p:cNvPr>
          <p:cNvSpPr/>
          <p:nvPr/>
        </p:nvSpPr>
        <p:spPr>
          <a:xfrm>
            <a:off x="6771084" y="4386649"/>
            <a:ext cx="1696534" cy="143338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2392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FBD61-3F91-48CD-B205-8D70314E0F97}"/>
              </a:ext>
            </a:extLst>
          </p:cNvPr>
          <p:cNvSpPr>
            <a:spLocks noGrp="1"/>
          </p:cNvSpPr>
          <p:nvPr>
            <p:ph type="title"/>
          </p:nvPr>
        </p:nvSpPr>
        <p:spPr/>
        <p:txBody>
          <a:bodyPr/>
          <a:lstStyle/>
          <a:p>
            <a:r>
              <a:rPr lang="en-AU" dirty="0"/>
              <a:t>Talk Moves Practice</a:t>
            </a:r>
          </a:p>
        </p:txBody>
      </p:sp>
      <p:sp>
        <p:nvSpPr>
          <p:cNvPr id="3" name="Content Placeholder 2">
            <a:extLst>
              <a:ext uri="{FF2B5EF4-FFF2-40B4-BE49-F238E27FC236}">
                <a16:creationId xmlns:a16="http://schemas.microsoft.com/office/drawing/2014/main" id="{247D2736-7EA4-4BCC-9211-3AA052270406}"/>
              </a:ext>
            </a:extLst>
          </p:cNvPr>
          <p:cNvSpPr>
            <a:spLocks noGrp="1"/>
          </p:cNvSpPr>
          <p:nvPr>
            <p:ph idx="1"/>
          </p:nvPr>
        </p:nvSpPr>
        <p:spPr/>
        <p:txBody>
          <a:bodyPr>
            <a:normAutofit fontScale="70000" lnSpcReduction="20000"/>
          </a:bodyPr>
          <a:lstStyle/>
          <a:p>
            <a:pPr marL="0" indent="0">
              <a:buNone/>
            </a:pPr>
            <a:r>
              <a:rPr lang="en-AU" dirty="0"/>
              <a:t>Work on the following problem:</a:t>
            </a:r>
          </a:p>
          <a:p>
            <a:endParaRPr lang="en-AU" dirty="0"/>
          </a:p>
          <a:p>
            <a:pPr marL="0" indent="0">
              <a:buNone/>
            </a:pPr>
            <a:r>
              <a:rPr lang="en-AU" altLang="en-US" i="1" dirty="0">
                <a:latin typeface="Century Gothic" panose="020B0502020202020204" pitchFamily="34" charset="0"/>
                <a:ea typeface="ＭＳ Ｐゴシック" pitchFamily="34" charset="-128"/>
                <a:cs typeface="Century Gothic"/>
              </a:rPr>
              <a:t>I am thinking of a number…</a:t>
            </a:r>
          </a:p>
          <a:p>
            <a:pPr marL="0" indent="0">
              <a:buNone/>
            </a:pPr>
            <a:endParaRPr lang="en-AU" altLang="en-US" i="1" dirty="0">
              <a:latin typeface="Century Gothic" panose="020B0502020202020204" pitchFamily="34" charset="0"/>
              <a:ea typeface="ＭＳ Ｐゴシック" pitchFamily="34" charset="-128"/>
              <a:cs typeface="Century Gothic"/>
            </a:endParaRPr>
          </a:p>
          <a:p>
            <a:pPr>
              <a:buFont typeface="Wingdings" panose="05000000000000000000" pitchFamily="2" charset="2"/>
              <a:buChar char="§"/>
            </a:pPr>
            <a:r>
              <a:rPr lang="en-AU" altLang="en-US" i="1" dirty="0">
                <a:latin typeface="Century Gothic" panose="020B0502020202020204" pitchFamily="34" charset="0"/>
                <a:ea typeface="ＭＳ Ｐゴシック" pitchFamily="34" charset="-128"/>
                <a:cs typeface="Century Gothic"/>
              </a:rPr>
              <a:t>If I divide it by 2 there is a remainder of one</a:t>
            </a:r>
          </a:p>
          <a:p>
            <a:pPr>
              <a:buFont typeface="Wingdings" panose="05000000000000000000" pitchFamily="2" charset="2"/>
              <a:buChar char="§"/>
            </a:pPr>
            <a:r>
              <a:rPr lang="en-AU" altLang="en-US" i="1" dirty="0">
                <a:latin typeface="Century Gothic" panose="020B0502020202020204" pitchFamily="34" charset="0"/>
                <a:ea typeface="ＭＳ Ｐゴシック" pitchFamily="34" charset="-128"/>
                <a:cs typeface="Century Gothic"/>
              </a:rPr>
              <a:t>If I divide it by 3 there is a remainder of two</a:t>
            </a:r>
          </a:p>
          <a:p>
            <a:pPr>
              <a:buFont typeface="Wingdings" panose="05000000000000000000" pitchFamily="2" charset="2"/>
              <a:buChar char="§"/>
            </a:pPr>
            <a:r>
              <a:rPr lang="en-AU" altLang="en-US" i="1" dirty="0">
                <a:latin typeface="Century Gothic" panose="020B0502020202020204" pitchFamily="34" charset="0"/>
                <a:ea typeface="ＭＳ Ｐゴシック" pitchFamily="34" charset="-128"/>
                <a:cs typeface="Century Gothic"/>
              </a:rPr>
              <a:t>What might my number be?</a:t>
            </a:r>
          </a:p>
          <a:p>
            <a:endParaRPr lang="en-AU" dirty="0"/>
          </a:p>
          <a:p>
            <a:r>
              <a:rPr lang="en-AU" dirty="0"/>
              <a:t>Once everyone has worked it out, take turns sharing your answer and your strategy.</a:t>
            </a:r>
          </a:p>
          <a:p>
            <a:r>
              <a:rPr lang="en-AU" dirty="0"/>
              <a:t>While one person is sharing, the others in the group choose one Talk Move and practice it:</a:t>
            </a:r>
          </a:p>
          <a:p>
            <a:endParaRPr lang="en-AU" dirty="0"/>
          </a:p>
          <a:p>
            <a:pPr marL="0" indent="0">
              <a:buNone/>
            </a:pPr>
            <a:r>
              <a:rPr lang="en-AU" dirty="0"/>
              <a:t>   </a:t>
            </a:r>
            <a:r>
              <a:rPr lang="en-AU" b="1" dirty="0"/>
              <a:t>Revoicing     Repeating      Reasoning      Adding on      Wait time      Turn &amp; Talk     Revise Thinking</a:t>
            </a:r>
          </a:p>
        </p:txBody>
      </p:sp>
    </p:spTree>
    <p:extLst>
      <p:ext uri="{BB962C8B-B14F-4D97-AF65-F5344CB8AC3E}">
        <p14:creationId xmlns:p14="http://schemas.microsoft.com/office/powerpoint/2010/main" val="344959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1000"/>
                                        <p:tgtEl>
                                          <p:spTgt spid="3">
                                            <p:txEl>
                                              <p:pRg st="8" end="8"/>
                                            </p:txEl>
                                          </p:spTgt>
                                        </p:tgtEl>
                                      </p:cBhvr>
                                    </p:animEffect>
                                    <p:anim calcmode="lin" valueType="num">
                                      <p:cBhvr>
                                        <p:cTn id="3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1000"/>
                                        <p:tgtEl>
                                          <p:spTgt spid="3">
                                            <p:txEl>
                                              <p:pRg st="9" end="9"/>
                                            </p:txEl>
                                          </p:spTgt>
                                        </p:tgtEl>
                                      </p:cBhvr>
                                    </p:animEffect>
                                    <p:anim calcmode="lin" valueType="num">
                                      <p:cBhvr>
                                        <p:cTn id="4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1000"/>
                                        <p:tgtEl>
                                          <p:spTgt spid="3">
                                            <p:txEl>
                                              <p:pRg st="11" end="11"/>
                                            </p:txEl>
                                          </p:spTgt>
                                        </p:tgtEl>
                                      </p:cBhvr>
                                    </p:animEffect>
                                    <p:anim calcmode="lin" valueType="num">
                                      <p:cBhvr>
                                        <p:cTn id="4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919F0-5756-437E-9049-B420DD0E3816}"/>
              </a:ext>
            </a:extLst>
          </p:cNvPr>
          <p:cNvSpPr>
            <a:spLocks noGrp="1"/>
          </p:cNvSpPr>
          <p:nvPr>
            <p:ph type="title"/>
          </p:nvPr>
        </p:nvSpPr>
        <p:spPr/>
        <p:txBody>
          <a:bodyPr/>
          <a:lstStyle/>
          <a:p>
            <a:r>
              <a:rPr lang="en-AU"/>
              <a:t>Numerous Connexions</a:t>
            </a:r>
            <a:endParaRPr lang="en-AU" dirty="0"/>
          </a:p>
        </p:txBody>
      </p:sp>
      <p:pic>
        <p:nvPicPr>
          <p:cNvPr id="4" name="Content Placeholder 3">
            <a:extLst>
              <a:ext uri="{FF2B5EF4-FFF2-40B4-BE49-F238E27FC236}">
                <a16:creationId xmlns:a16="http://schemas.microsoft.com/office/drawing/2014/main" id="{D9844F5C-FE6A-4AF0-98A4-2FC6736F94C0}"/>
              </a:ext>
            </a:extLst>
          </p:cNvPr>
          <p:cNvPicPr>
            <a:picLocks noGrp="1" noChangeAspect="1"/>
          </p:cNvPicPr>
          <p:nvPr>
            <p:ph idx="1"/>
          </p:nvPr>
        </p:nvPicPr>
        <p:blipFill>
          <a:blip r:embed="rId3"/>
          <a:stretch>
            <a:fillRect/>
          </a:stretch>
        </p:blipFill>
        <p:spPr>
          <a:xfrm>
            <a:off x="2260316" y="1825625"/>
            <a:ext cx="6472718" cy="4390240"/>
          </a:xfrm>
          <a:prstGeom prst="rect">
            <a:avLst/>
          </a:prstGeom>
        </p:spPr>
      </p:pic>
    </p:spTree>
    <p:extLst>
      <p:ext uri="{BB962C8B-B14F-4D97-AF65-F5344CB8AC3E}">
        <p14:creationId xmlns:p14="http://schemas.microsoft.com/office/powerpoint/2010/main" val="2484705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CBE22-F750-2A4A-9DF9-821129BDE342}"/>
              </a:ext>
            </a:extLst>
          </p:cNvPr>
          <p:cNvSpPr>
            <a:spLocks noGrp="1"/>
          </p:cNvSpPr>
          <p:nvPr>
            <p:ph type="title"/>
          </p:nvPr>
        </p:nvSpPr>
        <p:spPr/>
        <p:txBody>
          <a:bodyPr/>
          <a:lstStyle/>
          <a:p>
            <a:r>
              <a:rPr lang="en-US" dirty="0"/>
              <a:t>See Say Hear Write (Order)</a:t>
            </a:r>
          </a:p>
        </p:txBody>
      </p:sp>
      <p:sp>
        <p:nvSpPr>
          <p:cNvPr id="3" name="Content Placeholder 2">
            <a:extLst>
              <a:ext uri="{FF2B5EF4-FFF2-40B4-BE49-F238E27FC236}">
                <a16:creationId xmlns:a16="http://schemas.microsoft.com/office/drawing/2014/main" id="{23C4D0C9-3821-0F4B-9249-6D147C5B0516}"/>
              </a:ext>
            </a:extLst>
          </p:cNvPr>
          <p:cNvSpPr>
            <a:spLocks noGrp="1"/>
          </p:cNvSpPr>
          <p:nvPr>
            <p:ph idx="1"/>
          </p:nvPr>
        </p:nvSpPr>
        <p:spPr/>
        <p:txBody>
          <a:bodyPr>
            <a:normAutofit fontScale="92500" lnSpcReduction="10000"/>
          </a:bodyPr>
          <a:lstStyle/>
          <a:p>
            <a:pPr marL="0" indent="0">
              <a:buNone/>
            </a:pPr>
            <a:r>
              <a:rPr lang="en-US" dirty="0"/>
              <a:t>Mathematical Discourse</a:t>
            </a:r>
          </a:p>
          <a:p>
            <a:pPr marL="514350" indent="-514350">
              <a:buAutoNum type="arabicPeriod"/>
            </a:pPr>
            <a:r>
              <a:rPr lang="en-US" dirty="0"/>
              <a:t>Productive language – writing and speaking</a:t>
            </a:r>
          </a:p>
          <a:p>
            <a:pPr marL="514350" indent="-514350">
              <a:buAutoNum type="arabicPeriod"/>
            </a:pPr>
            <a:r>
              <a:rPr lang="en-US" dirty="0"/>
              <a:t>Receptive language – listening and reading</a:t>
            </a:r>
          </a:p>
          <a:p>
            <a:pPr marL="0" indent="0">
              <a:buNone/>
            </a:pPr>
            <a:r>
              <a:rPr lang="en-US" sz="1400" dirty="0"/>
              <a:t>(Ref: </a:t>
            </a:r>
            <a:r>
              <a:rPr lang="en-US" sz="1400" dirty="0" err="1"/>
              <a:t>Boaler</a:t>
            </a:r>
            <a:r>
              <a:rPr lang="en-US" sz="1400" dirty="0"/>
              <a:t>, 2016, in Van de </a:t>
            </a:r>
            <a:r>
              <a:rPr lang="en-US" sz="1400" dirty="0" err="1"/>
              <a:t>Walle</a:t>
            </a:r>
            <a:r>
              <a:rPr lang="en-US" sz="1400" dirty="0"/>
              <a:t> et al. 2019)</a:t>
            </a:r>
          </a:p>
          <a:p>
            <a:pPr marL="0" indent="0">
              <a:buNone/>
            </a:pPr>
            <a:endParaRPr lang="en-US" dirty="0"/>
          </a:p>
          <a:p>
            <a:pPr marL="0" indent="0">
              <a:buNone/>
            </a:pPr>
            <a:r>
              <a:rPr lang="en-US" dirty="0"/>
              <a:t>Strategies such as Number Talks and Talk Moves are are opportunities for students to </a:t>
            </a:r>
            <a:r>
              <a:rPr lang="en-US" i="1" dirty="0"/>
              <a:t>see, say, hear, </a:t>
            </a:r>
            <a:r>
              <a:rPr lang="en-US" dirty="0"/>
              <a:t>(and </a:t>
            </a:r>
            <a:r>
              <a:rPr lang="en-US" i="1" dirty="0"/>
              <a:t>order,</a:t>
            </a:r>
            <a:r>
              <a:rPr lang="en-US" dirty="0"/>
              <a:t> in the case of measurement) mathematical vocabulary in mathematical discourse.</a:t>
            </a:r>
          </a:p>
          <a:p>
            <a:pPr marL="0" indent="0">
              <a:buNone/>
            </a:pPr>
            <a:r>
              <a:rPr lang="en-US" dirty="0"/>
              <a:t>Opportunities for </a:t>
            </a:r>
            <a:r>
              <a:rPr lang="en-US" i="1" dirty="0"/>
              <a:t>writing</a:t>
            </a:r>
            <a:r>
              <a:rPr lang="en-US" dirty="0"/>
              <a:t> mathematical vocabulary can be added to these strategies. How? What other strategies do you use to elicit the use of Tier 2 and Tier 3 language in written form? </a:t>
            </a:r>
          </a:p>
          <a:p>
            <a:pPr marL="0" indent="0">
              <a:buNone/>
            </a:pPr>
            <a:endParaRPr lang="en-US" dirty="0"/>
          </a:p>
        </p:txBody>
      </p:sp>
    </p:spTree>
    <p:extLst>
      <p:ext uri="{BB962C8B-B14F-4D97-AF65-F5344CB8AC3E}">
        <p14:creationId xmlns:p14="http://schemas.microsoft.com/office/powerpoint/2010/main" val="4029050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DBE9A-F08F-294D-A301-9865EA63CD51}"/>
              </a:ext>
            </a:extLst>
          </p:cNvPr>
          <p:cNvSpPr>
            <a:spLocks noGrp="1"/>
          </p:cNvSpPr>
          <p:nvPr>
            <p:ph type="title"/>
          </p:nvPr>
        </p:nvSpPr>
        <p:spPr/>
        <p:txBody>
          <a:bodyPr/>
          <a:lstStyle/>
          <a:p>
            <a:r>
              <a:rPr lang="en-US" dirty="0"/>
              <a:t>Tiers of Mathematical Vocabulary</a:t>
            </a:r>
          </a:p>
        </p:txBody>
      </p:sp>
      <p:sp>
        <p:nvSpPr>
          <p:cNvPr id="3" name="Content Placeholder 2">
            <a:extLst>
              <a:ext uri="{FF2B5EF4-FFF2-40B4-BE49-F238E27FC236}">
                <a16:creationId xmlns:a16="http://schemas.microsoft.com/office/drawing/2014/main" id="{D81AB720-4E0E-1F4F-8193-17C22727F3C5}"/>
              </a:ext>
            </a:extLst>
          </p:cNvPr>
          <p:cNvSpPr>
            <a:spLocks noGrp="1"/>
          </p:cNvSpPr>
          <p:nvPr>
            <p:ph idx="1"/>
          </p:nvPr>
        </p:nvSpPr>
        <p:spPr/>
        <p:txBody>
          <a:bodyPr>
            <a:normAutofit fontScale="92500"/>
          </a:bodyPr>
          <a:lstStyle/>
          <a:p>
            <a:pPr marL="0" indent="0">
              <a:buNone/>
            </a:pPr>
            <a:r>
              <a:rPr lang="en-AU" dirty="0"/>
              <a:t>We understand that vocabulary can be categorised into three ‘tiers’: </a:t>
            </a:r>
          </a:p>
          <a:p>
            <a:r>
              <a:rPr lang="en-AU" b="1" u="sng" dirty="0"/>
              <a:t>Tier 1: </a:t>
            </a:r>
            <a:r>
              <a:rPr lang="en-AU" dirty="0"/>
              <a:t>words that include everyday words encountered in general conversation (and therefore do not need to be taught)</a:t>
            </a:r>
          </a:p>
          <a:p>
            <a:r>
              <a:rPr lang="en-AU" b="1" u="sng" dirty="0"/>
              <a:t>Tier 2: </a:t>
            </a:r>
            <a:r>
              <a:rPr lang="en-AU" dirty="0"/>
              <a:t>words that are found in written texts across multiple topic and subject areas, but appear infrequently in oral language conversations; they vary according to context and discipline, </a:t>
            </a:r>
            <a:r>
              <a:rPr lang="en-AU" i="1" dirty="0"/>
              <a:t>e.g., solution, pattern, prime </a:t>
            </a:r>
          </a:p>
          <a:p>
            <a:r>
              <a:rPr lang="en-AU" b="1" u="sng" dirty="0"/>
              <a:t>Tier 3: </a:t>
            </a:r>
            <a:r>
              <a:rPr lang="en-AU" dirty="0"/>
              <a:t>include the content words of subject domains. Vocabulary specific to a subject is often called ‘technical vocabulary’ </a:t>
            </a:r>
            <a:r>
              <a:rPr lang="en-AU" i="1" dirty="0"/>
              <a:t>e.g., circumference, rhombus, denominator</a:t>
            </a:r>
          </a:p>
          <a:p>
            <a:pPr marL="0" indent="0">
              <a:buNone/>
            </a:pPr>
            <a:r>
              <a:rPr lang="en-AU" sz="1800" dirty="0"/>
              <a:t>(</a:t>
            </a:r>
            <a:r>
              <a:rPr lang="en-AU" sz="1800" dirty="0" err="1"/>
              <a:t>education.vic.gov.au</a:t>
            </a:r>
            <a:r>
              <a:rPr lang="en-AU" sz="1800" dirty="0"/>
              <a:t>;</a:t>
            </a:r>
            <a:r>
              <a:rPr lang="en-AU" dirty="0"/>
              <a:t> </a:t>
            </a:r>
            <a:r>
              <a:rPr lang="en-AU" sz="1900" dirty="0">
                <a:hlinkClick r:id="rId3"/>
              </a:rPr>
              <a:t>www.corwin.com</a:t>
            </a:r>
            <a:r>
              <a:rPr lang="en-AU" sz="1900" dirty="0"/>
              <a:t>. 2017)</a:t>
            </a:r>
          </a:p>
          <a:p>
            <a:pPr marL="0" indent="0">
              <a:buNone/>
            </a:pPr>
            <a:endParaRPr lang="en-AU" sz="1800" dirty="0"/>
          </a:p>
          <a:p>
            <a:endParaRPr lang="en-US" dirty="0"/>
          </a:p>
        </p:txBody>
      </p:sp>
    </p:spTree>
    <p:extLst>
      <p:ext uri="{BB962C8B-B14F-4D97-AF65-F5344CB8AC3E}">
        <p14:creationId xmlns:p14="http://schemas.microsoft.com/office/powerpoint/2010/main" val="3791662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FE47-FB32-2E49-BB58-88D430F2C208}"/>
              </a:ext>
            </a:extLst>
          </p:cNvPr>
          <p:cNvSpPr>
            <a:spLocks noGrp="1"/>
          </p:cNvSpPr>
          <p:nvPr>
            <p:ph type="title"/>
          </p:nvPr>
        </p:nvSpPr>
        <p:spPr/>
        <p:txBody>
          <a:bodyPr/>
          <a:lstStyle/>
          <a:p>
            <a:r>
              <a:rPr lang="en-US" dirty="0"/>
              <a:t>Tier 2 and Tier 3 Language</a:t>
            </a:r>
          </a:p>
        </p:txBody>
      </p:sp>
      <p:sp>
        <p:nvSpPr>
          <p:cNvPr id="3" name="Content Placeholder 2">
            <a:extLst>
              <a:ext uri="{FF2B5EF4-FFF2-40B4-BE49-F238E27FC236}">
                <a16:creationId xmlns:a16="http://schemas.microsoft.com/office/drawing/2014/main" id="{D712C972-4F62-C548-9DC9-41EEACE4C468}"/>
              </a:ext>
            </a:extLst>
          </p:cNvPr>
          <p:cNvSpPr>
            <a:spLocks noGrp="1"/>
          </p:cNvSpPr>
          <p:nvPr>
            <p:ph idx="1"/>
          </p:nvPr>
        </p:nvSpPr>
        <p:spPr>
          <a:xfrm>
            <a:off x="838200" y="1681246"/>
            <a:ext cx="10515600" cy="4811628"/>
          </a:xfrm>
        </p:spPr>
        <p:txBody>
          <a:bodyPr>
            <a:normAutofit fontScale="25000" lnSpcReduction="20000"/>
          </a:bodyPr>
          <a:lstStyle/>
          <a:p>
            <a:pPr marL="0" indent="0">
              <a:buNone/>
            </a:pPr>
            <a:endParaRPr lang="en-AU" sz="9800" dirty="0"/>
          </a:p>
          <a:p>
            <a:pPr marL="0" indent="0">
              <a:buNone/>
            </a:pPr>
            <a:r>
              <a:rPr lang="en-AU" sz="9800" dirty="0"/>
              <a:t>Focused explicit teaching on Tier 2 words and, when required, Tier 3 </a:t>
            </a:r>
          </a:p>
          <a:p>
            <a:pPr marL="0" indent="0">
              <a:buNone/>
            </a:pPr>
            <a:r>
              <a:rPr lang="en-AU" sz="9800" dirty="0"/>
              <a:t>words, produces the best outcomes for students </a:t>
            </a:r>
          </a:p>
          <a:p>
            <a:pPr marL="0" indent="0">
              <a:buNone/>
            </a:pPr>
            <a:r>
              <a:rPr lang="en-AU" sz="7200" dirty="0"/>
              <a:t>(Beck, McKeown and </a:t>
            </a:r>
            <a:r>
              <a:rPr lang="en-AU" sz="7200" dirty="0" err="1"/>
              <a:t>Kucan</a:t>
            </a:r>
            <a:r>
              <a:rPr lang="en-AU" sz="7200" dirty="0"/>
              <a:t>, 2013).</a:t>
            </a:r>
          </a:p>
          <a:p>
            <a:pPr marL="0" indent="0">
              <a:buNone/>
            </a:pPr>
            <a:endParaRPr lang="en-AU" sz="9800" dirty="0"/>
          </a:p>
          <a:p>
            <a:pPr marL="0" indent="0">
              <a:buNone/>
            </a:pPr>
            <a:r>
              <a:rPr lang="en-AU" sz="9800" dirty="0"/>
              <a:t>Studies have shown that where a higher density of </a:t>
            </a:r>
            <a:r>
              <a:rPr lang="en-AU" sz="9800" b="1" dirty="0"/>
              <a:t>technical mathematical </a:t>
            </a:r>
          </a:p>
          <a:p>
            <a:pPr marL="0" indent="0">
              <a:buNone/>
            </a:pPr>
            <a:r>
              <a:rPr lang="en-AU" sz="9800" b="1" dirty="0"/>
              <a:t>vocabulary</a:t>
            </a:r>
            <a:r>
              <a:rPr lang="en-AU" sz="9800" dirty="0"/>
              <a:t> is identified, the density of </a:t>
            </a:r>
            <a:r>
              <a:rPr lang="en-AU" sz="9800" b="1" dirty="0"/>
              <a:t>exploratory talk </a:t>
            </a:r>
            <a:r>
              <a:rPr lang="en-AU" sz="9800" dirty="0"/>
              <a:t>will also be greater, </a:t>
            </a:r>
          </a:p>
          <a:p>
            <a:pPr marL="0" indent="0">
              <a:buNone/>
            </a:pPr>
            <a:r>
              <a:rPr lang="en-AU" sz="9800" dirty="0"/>
              <a:t>and higher levels of critical thinking will be adopted (as per the Australian </a:t>
            </a:r>
          </a:p>
          <a:p>
            <a:pPr marL="0" indent="0">
              <a:buNone/>
            </a:pPr>
            <a:r>
              <a:rPr lang="en-AU" sz="9800" dirty="0"/>
              <a:t>Curriculum cross curricular strand, and General Capability: Numeracy)</a:t>
            </a:r>
          </a:p>
          <a:p>
            <a:pPr marL="0" indent="0">
              <a:buNone/>
            </a:pPr>
            <a:r>
              <a:rPr lang="en-AU" sz="7200" dirty="0"/>
              <a:t>(Symons &amp; Pierce, 2019)</a:t>
            </a:r>
            <a:endParaRPr lang="en-US" sz="7200" dirty="0"/>
          </a:p>
          <a:p>
            <a:endParaRPr lang="en-US" dirty="0"/>
          </a:p>
        </p:txBody>
      </p:sp>
    </p:spTree>
    <p:extLst>
      <p:ext uri="{BB962C8B-B14F-4D97-AF65-F5344CB8AC3E}">
        <p14:creationId xmlns:p14="http://schemas.microsoft.com/office/powerpoint/2010/main" val="680910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406D2-16E7-0149-BD5D-304278D764A3}"/>
              </a:ext>
            </a:extLst>
          </p:cNvPr>
          <p:cNvSpPr>
            <a:spLocks noGrp="1"/>
          </p:cNvSpPr>
          <p:nvPr>
            <p:ph type="title"/>
          </p:nvPr>
        </p:nvSpPr>
        <p:spPr/>
        <p:txBody>
          <a:bodyPr/>
          <a:lstStyle/>
          <a:p>
            <a:r>
              <a:rPr lang="en-US" dirty="0"/>
              <a:t>Productive Talk</a:t>
            </a:r>
          </a:p>
        </p:txBody>
      </p:sp>
      <p:sp>
        <p:nvSpPr>
          <p:cNvPr id="3" name="Content Placeholder 2">
            <a:extLst>
              <a:ext uri="{FF2B5EF4-FFF2-40B4-BE49-F238E27FC236}">
                <a16:creationId xmlns:a16="http://schemas.microsoft.com/office/drawing/2014/main" id="{FB493242-5E8D-8640-9FF6-FF9A930C1520}"/>
              </a:ext>
            </a:extLst>
          </p:cNvPr>
          <p:cNvSpPr>
            <a:spLocks noGrp="1"/>
          </p:cNvSpPr>
          <p:nvPr>
            <p:ph idx="1"/>
          </p:nvPr>
        </p:nvSpPr>
        <p:spPr/>
        <p:txBody>
          <a:bodyPr>
            <a:normAutofit fontScale="85000" lnSpcReduction="10000"/>
          </a:bodyPr>
          <a:lstStyle/>
          <a:p>
            <a:pPr marL="0" indent="0">
              <a:lnSpc>
                <a:spcPct val="110000"/>
              </a:lnSpc>
              <a:buNone/>
            </a:pPr>
            <a:r>
              <a:rPr lang="en-AU" dirty="0"/>
              <a:t>Mercer and </a:t>
            </a:r>
            <a:r>
              <a:rPr lang="en-AU" dirty="0" err="1"/>
              <a:t>Wegerif</a:t>
            </a:r>
            <a:r>
              <a:rPr lang="en-AU" dirty="0"/>
              <a:t> (1999) identified three broad talk types when they analysed many hours of videotaped discussion amongst British primary age students: </a:t>
            </a:r>
          </a:p>
          <a:p>
            <a:pPr marL="514350" indent="-514350">
              <a:lnSpc>
                <a:spcPct val="110000"/>
              </a:lnSpc>
              <a:buAutoNum type="arabicPeriod"/>
            </a:pPr>
            <a:r>
              <a:rPr lang="en-AU" b="1" dirty="0" err="1"/>
              <a:t>Disputational</a:t>
            </a:r>
            <a:r>
              <a:rPr lang="en-AU" b="1" dirty="0"/>
              <a:t> talk</a:t>
            </a:r>
            <a:r>
              <a:rPr lang="en-AU" dirty="0"/>
              <a:t> </a:t>
            </a:r>
            <a:r>
              <a:rPr lang="en-AU" i="1" dirty="0"/>
              <a:t>is characterised by disagreement and individualised decision making. </a:t>
            </a:r>
          </a:p>
          <a:p>
            <a:pPr marL="514350" indent="-514350">
              <a:lnSpc>
                <a:spcPct val="110000"/>
              </a:lnSpc>
              <a:buAutoNum type="arabicPeriod"/>
            </a:pPr>
            <a:r>
              <a:rPr lang="en-AU" b="1" dirty="0"/>
              <a:t>Cumulative talk</a:t>
            </a:r>
            <a:r>
              <a:rPr lang="en-AU" dirty="0"/>
              <a:t> </a:t>
            </a:r>
            <a:r>
              <a:rPr lang="en-AU" i="1" dirty="0"/>
              <a:t>occurs when speakers build positively, but uncritically, on what the other has said. </a:t>
            </a:r>
            <a:r>
              <a:rPr lang="en-AU" dirty="0"/>
              <a:t>(Talk Moves: ‘Adding on’; ‘Repeating’; ‘Revoicing’)</a:t>
            </a:r>
          </a:p>
          <a:p>
            <a:pPr marL="514350" indent="-514350">
              <a:lnSpc>
                <a:spcPct val="110000"/>
              </a:lnSpc>
              <a:buAutoNum type="arabicPeriod"/>
            </a:pPr>
            <a:r>
              <a:rPr lang="en-AU" b="1" dirty="0"/>
              <a:t>Exploratory talk</a:t>
            </a:r>
            <a:r>
              <a:rPr lang="en-AU" dirty="0"/>
              <a:t> </a:t>
            </a:r>
            <a:r>
              <a:rPr lang="en-AU" i="1" dirty="0"/>
              <a:t>occurs when partners engage critically, but constructively, with each other’s ideas.</a:t>
            </a:r>
            <a:r>
              <a:rPr lang="en-AU" dirty="0"/>
              <a:t> (Talk Moves: ‘Reasoning’; ‘Revoicing’)</a:t>
            </a:r>
            <a:endParaRPr lang="en-US" dirty="0"/>
          </a:p>
        </p:txBody>
      </p:sp>
    </p:spTree>
    <p:extLst>
      <p:ext uri="{BB962C8B-B14F-4D97-AF65-F5344CB8AC3E}">
        <p14:creationId xmlns:p14="http://schemas.microsoft.com/office/powerpoint/2010/main" val="2500157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F798-DA37-C648-A95A-B4916B5720D7}"/>
              </a:ext>
            </a:extLst>
          </p:cNvPr>
          <p:cNvSpPr>
            <a:spLocks noGrp="1"/>
          </p:cNvSpPr>
          <p:nvPr>
            <p:ph type="title"/>
          </p:nvPr>
        </p:nvSpPr>
        <p:spPr/>
        <p:txBody>
          <a:bodyPr/>
          <a:lstStyle/>
          <a:p>
            <a:r>
              <a:rPr lang="en-US" dirty="0"/>
              <a:t>Exploratory Talk</a:t>
            </a:r>
          </a:p>
        </p:txBody>
      </p:sp>
      <p:sp>
        <p:nvSpPr>
          <p:cNvPr id="3" name="Content Placeholder 2">
            <a:extLst>
              <a:ext uri="{FF2B5EF4-FFF2-40B4-BE49-F238E27FC236}">
                <a16:creationId xmlns:a16="http://schemas.microsoft.com/office/drawing/2014/main" id="{AF41DB57-5404-304C-9054-25025C6A6B90}"/>
              </a:ext>
            </a:extLst>
          </p:cNvPr>
          <p:cNvSpPr>
            <a:spLocks noGrp="1"/>
          </p:cNvSpPr>
          <p:nvPr>
            <p:ph idx="1"/>
          </p:nvPr>
        </p:nvSpPr>
        <p:spPr/>
        <p:txBody>
          <a:bodyPr/>
          <a:lstStyle/>
          <a:p>
            <a:r>
              <a:rPr lang="en-AU" dirty="0"/>
              <a:t>Critiques are constructive and contain </a:t>
            </a:r>
            <a:r>
              <a:rPr lang="en-AU" b="1" dirty="0"/>
              <a:t>logical arguments, </a:t>
            </a:r>
            <a:r>
              <a:rPr lang="en-AU" i="1" dirty="0"/>
              <a:t>e.g. ‘You could have also used near doubles, because double 19 is nearly 40.’</a:t>
            </a:r>
          </a:p>
          <a:p>
            <a:r>
              <a:rPr lang="en-AU" dirty="0"/>
              <a:t>Feedback includes </a:t>
            </a:r>
            <a:r>
              <a:rPr lang="en-AU" b="1" dirty="0"/>
              <a:t>specific observation </a:t>
            </a:r>
            <a:r>
              <a:rPr lang="en-AU" i="1" dirty="0"/>
              <a:t>e.g., We like how you used the area of the rectangle to calculate the total area of that polygon.</a:t>
            </a:r>
            <a:r>
              <a:rPr lang="en-AU" dirty="0"/>
              <a:t> </a:t>
            </a:r>
          </a:p>
          <a:p>
            <a:r>
              <a:rPr lang="en-AU" dirty="0"/>
              <a:t>Questioner asks questions indicating a </a:t>
            </a:r>
            <a:r>
              <a:rPr lang="en-AU" b="1" dirty="0"/>
              <a:t>specific need that requires addressing</a:t>
            </a:r>
            <a:r>
              <a:rPr lang="en-AU" b="1" i="1" dirty="0"/>
              <a:t>, </a:t>
            </a:r>
            <a:r>
              <a:rPr lang="en-AU" i="1" dirty="0"/>
              <a:t>e.g. To get the perimeter, do we add the lengths of the sides?</a:t>
            </a:r>
          </a:p>
          <a:p>
            <a:r>
              <a:rPr lang="en-AU" dirty="0"/>
              <a:t> Answer to problems includes description of </a:t>
            </a:r>
            <a:r>
              <a:rPr lang="en-AU" b="1" dirty="0"/>
              <a:t>thinking behind the  contribution (reasoning) </a:t>
            </a:r>
            <a:r>
              <a:rPr lang="en-AU" i="1" dirty="0"/>
              <a:t>e.g., The next one could be red, because we have already drawn out five blue Smarties.</a:t>
            </a:r>
          </a:p>
          <a:p>
            <a:endParaRPr lang="en-US" dirty="0"/>
          </a:p>
        </p:txBody>
      </p:sp>
    </p:spTree>
    <p:extLst>
      <p:ext uri="{BB962C8B-B14F-4D97-AF65-F5344CB8AC3E}">
        <p14:creationId xmlns:p14="http://schemas.microsoft.com/office/powerpoint/2010/main" val="3090353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3E437-0211-B94C-9E8B-6CB49F130AF8}"/>
              </a:ext>
            </a:extLst>
          </p:cNvPr>
          <p:cNvSpPr>
            <a:spLocks noGrp="1"/>
          </p:cNvSpPr>
          <p:nvPr>
            <p:ph type="title"/>
          </p:nvPr>
        </p:nvSpPr>
        <p:spPr/>
        <p:txBody>
          <a:bodyPr/>
          <a:lstStyle/>
          <a:p>
            <a:r>
              <a:rPr lang="en-US" dirty="0"/>
              <a:t>Mathematical language objectives</a:t>
            </a:r>
          </a:p>
        </p:txBody>
      </p:sp>
      <p:sp>
        <p:nvSpPr>
          <p:cNvPr id="3" name="Content Placeholder 2">
            <a:extLst>
              <a:ext uri="{FF2B5EF4-FFF2-40B4-BE49-F238E27FC236}">
                <a16:creationId xmlns:a16="http://schemas.microsoft.com/office/drawing/2014/main" id="{3A9BB49D-DFBA-8E4C-BC91-23FFE1DAB344}"/>
              </a:ext>
            </a:extLst>
          </p:cNvPr>
          <p:cNvSpPr>
            <a:spLocks noGrp="1"/>
          </p:cNvSpPr>
          <p:nvPr>
            <p:ph idx="1"/>
          </p:nvPr>
        </p:nvSpPr>
        <p:spPr/>
        <p:txBody>
          <a:bodyPr/>
          <a:lstStyle/>
          <a:p>
            <a:pPr marL="0" indent="0">
              <a:buNone/>
            </a:pPr>
            <a:r>
              <a:rPr lang="en-US" dirty="0"/>
              <a:t>‘It is through assessment that society provides or withholds its rewards’</a:t>
            </a:r>
          </a:p>
          <a:p>
            <a:pPr marL="0" indent="0">
              <a:buNone/>
            </a:pPr>
            <a:r>
              <a:rPr lang="en-US" sz="1200" dirty="0"/>
              <a:t>(Ref: Clarke, 1996, p 329 in </a:t>
            </a:r>
            <a:r>
              <a:rPr lang="en-US" sz="1200" dirty="0" err="1"/>
              <a:t>Siemon</a:t>
            </a:r>
            <a:r>
              <a:rPr lang="en-US" sz="1200" dirty="0"/>
              <a:t> et al., 2015)</a:t>
            </a:r>
          </a:p>
          <a:p>
            <a:pPr marL="0" indent="0">
              <a:buNone/>
            </a:pPr>
            <a:endParaRPr lang="en-US" dirty="0"/>
          </a:p>
          <a:p>
            <a:pPr marL="0" indent="0">
              <a:buNone/>
            </a:pPr>
            <a:r>
              <a:rPr lang="en-US" dirty="0"/>
              <a:t>If we are to explicitly teach vocabulary, </a:t>
            </a:r>
          </a:p>
          <a:p>
            <a:pPr marL="0" indent="0">
              <a:buNone/>
            </a:pPr>
            <a:r>
              <a:rPr lang="en-US" dirty="0"/>
              <a:t>and teach mathematical discourse,</a:t>
            </a:r>
          </a:p>
          <a:p>
            <a:pPr marL="0" indent="0">
              <a:buNone/>
            </a:pPr>
            <a:r>
              <a:rPr lang="en-US" dirty="0"/>
              <a:t>then we need to include </a:t>
            </a:r>
            <a:r>
              <a:rPr lang="en-US" u="sng" dirty="0"/>
              <a:t>language objectives</a:t>
            </a:r>
            <a:r>
              <a:rPr lang="en-US" dirty="0"/>
              <a:t> </a:t>
            </a:r>
          </a:p>
          <a:p>
            <a:pPr marL="0" indent="0">
              <a:buNone/>
            </a:pPr>
            <a:r>
              <a:rPr lang="en-US" dirty="0"/>
              <a:t>(as well as content objectives) </a:t>
            </a:r>
          </a:p>
          <a:p>
            <a:pPr marL="0" indent="0">
              <a:buNone/>
            </a:pPr>
            <a:r>
              <a:rPr lang="en-US" dirty="0"/>
              <a:t>in our planning of lesson aims, and assessment.</a:t>
            </a:r>
          </a:p>
          <a:p>
            <a:endParaRPr lang="en-US" dirty="0"/>
          </a:p>
        </p:txBody>
      </p:sp>
      <p:pic>
        <p:nvPicPr>
          <p:cNvPr id="4" name="Picture 3" descr="A picture containing drawing&#10;&#10;Description automatically generated">
            <a:extLst>
              <a:ext uri="{FF2B5EF4-FFF2-40B4-BE49-F238E27FC236}">
                <a16:creationId xmlns:a16="http://schemas.microsoft.com/office/drawing/2014/main" id="{7225A636-C923-EA4B-AB8D-A37DF8C0DB5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624083">
            <a:off x="8473015" y="2504769"/>
            <a:ext cx="2336764" cy="3616036"/>
          </a:xfrm>
          <a:prstGeom prst="rect">
            <a:avLst/>
          </a:prstGeom>
        </p:spPr>
      </p:pic>
    </p:spTree>
    <p:extLst>
      <p:ext uri="{BB962C8B-B14F-4D97-AF65-F5344CB8AC3E}">
        <p14:creationId xmlns:p14="http://schemas.microsoft.com/office/powerpoint/2010/main" val="3986685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F23BC-5830-384B-A608-9B396AE544F1}"/>
              </a:ext>
            </a:extLst>
          </p:cNvPr>
          <p:cNvSpPr>
            <a:spLocks noGrp="1"/>
          </p:cNvSpPr>
          <p:nvPr>
            <p:ph type="title"/>
          </p:nvPr>
        </p:nvSpPr>
        <p:spPr>
          <a:xfrm>
            <a:off x="838200" y="365126"/>
            <a:ext cx="10515600" cy="1039726"/>
          </a:xfrm>
        </p:spPr>
        <p:txBody>
          <a:bodyPr>
            <a:noAutofit/>
          </a:bodyPr>
          <a:lstStyle/>
          <a:p>
            <a:r>
              <a:rPr lang="en-US" sz="3200" dirty="0"/>
              <a:t>Language and Discourse in the Aim of a Lesson</a:t>
            </a:r>
          </a:p>
        </p:txBody>
      </p:sp>
      <p:sp>
        <p:nvSpPr>
          <p:cNvPr id="3" name="Content Placeholder 2">
            <a:extLst>
              <a:ext uri="{FF2B5EF4-FFF2-40B4-BE49-F238E27FC236}">
                <a16:creationId xmlns:a16="http://schemas.microsoft.com/office/drawing/2014/main" id="{5623F1BA-75D3-3B47-80FD-CEE606297FA5}"/>
              </a:ext>
            </a:extLst>
          </p:cNvPr>
          <p:cNvSpPr>
            <a:spLocks noGrp="1"/>
          </p:cNvSpPr>
          <p:nvPr>
            <p:ph idx="1"/>
          </p:nvPr>
        </p:nvSpPr>
        <p:spPr/>
        <p:txBody>
          <a:bodyPr>
            <a:normAutofit fontScale="92500" lnSpcReduction="20000"/>
          </a:bodyPr>
          <a:lstStyle/>
          <a:p>
            <a:r>
              <a:rPr lang="en-US" i="1" dirty="0"/>
              <a:t>By the end of this lesson, the students will have sorted numbers into similar groups</a:t>
            </a:r>
            <a:r>
              <a:rPr lang="en-US" dirty="0"/>
              <a:t>. </a:t>
            </a:r>
            <a:r>
              <a:rPr lang="en-US" dirty="0">
                <a:solidFill>
                  <a:srgbClr val="00B0F0"/>
                </a:solidFill>
              </a:rPr>
              <a:t>Examples: odds and evens; 2-digit and 3-digit numbers</a:t>
            </a:r>
          </a:p>
          <a:p>
            <a:endParaRPr lang="en-US" dirty="0"/>
          </a:p>
          <a:p>
            <a:r>
              <a:rPr lang="en-US" i="1" dirty="0"/>
              <a:t>By the end of this lesson, the students will have justified the groups of numbers they have created</a:t>
            </a:r>
            <a:r>
              <a:rPr lang="en-US" dirty="0"/>
              <a:t>. </a:t>
            </a:r>
            <a:r>
              <a:rPr lang="en-US" dirty="0">
                <a:solidFill>
                  <a:srgbClr val="00B0F0"/>
                </a:solidFill>
              </a:rPr>
              <a:t>Example: “I have put all these numbers together because I can make them with 10s and 1s."</a:t>
            </a:r>
          </a:p>
          <a:p>
            <a:endParaRPr lang="en-US" dirty="0">
              <a:solidFill>
                <a:srgbClr val="00B0F0"/>
              </a:solidFill>
            </a:endParaRPr>
          </a:p>
          <a:p>
            <a:r>
              <a:rPr lang="en-US" i="1" dirty="0"/>
              <a:t>By the end of this lesson, the students will have used mathematical reasoning to identify and explain others’ strategies for grouping numbers</a:t>
            </a:r>
            <a:r>
              <a:rPr lang="en-US" dirty="0"/>
              <a:t>. </a:t>
            </a:r>
            <a:r>
              <a:rPr lang="en-US" dirty="0">
                <a:solidFill>
                  <a:srgbClr val="00B0F0"/>
                </a:solidFill>
              </a:rPr>
              <a:t>Example: “Ravi put those numbers together because they are all even numbers, and he put all these together because they are not even numbers.”</a:t>
            </a:r>
          </a:p>
        </p:txBody>
      </p:sp>
    </p:spTree>
    <p:extLst>
      <p:ext uri="{BB962C8B-B14F-4D97-AF65-F5344CB8AC3E}">
        <p14:creationId xmlns:p14="http://schemas.microsoft.com/office/powerpoint/2010/main" val="375161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F23BC-5830-384B-A608-9B396AE544F1}"/>
              </a:ext>
            </a:extLst>
          </p:cNvPr>
          <p:cNvSpPr>
            <a:spLocks noGrp="1"/>
          </p:cNvSpPr>
          <p:nvPr>
            <p:ph type="title"/>
          </p:nvPr>
        </p:nvSpPr>
        <p:spPr>
          <a:xfrm>
            <a:off x="838200" y="365126"/>
            <a:ext cx="10515600" cy="1039726"/>
          </a:xfrm>
        </p:spPr>
        <p:txBody>
          <a:bodyPr>
            <a:noAutofit/>
          </a:bodyPr>
          <a:lstStyle/>
          <a:p>
            <a:r>
              <a:rPr lang="en-US" sz="3200" dirty="0"/>
              <a:t>Language and discourse in the aim of a lesson</a:t>
            </a:r>
          </a:p>
        </p:txBody>
      </p:sp>
      <p:sp>
        <p:nvSpPr>
          <p:cNvPr id="3" name="Content Placeholder 2">
            <a:extLst>
              <a:ext uri="{FF2B5EF4-FFF2-40B4-BE49-F238E27FC236}">
                <a16:creationId xmlns:a16="http://schemas.microsoft.com/office/drawing/2014/main" id="{5623F1BA-75D3-3B47-80FD-CEE606297FA5}"/>
              </a:ext>
            </a:extLst>
          </p:cNvPr>
          <p:cNvSpPr>
            <a:spLocks noGrp="1"/>
          </p:cNvSpPr>
          <p:nvPr>
            <p:ph idx="1"/>
          </p:nvPr>
        </p:nvSpPr>
        <p:spPr/>
        <p:txBody>
          <a:bodyPr>
            <a:normAutofit lnSpcReduction="10000"/>
          </a:bodyPr>
          <a:lstStyle/>
          <a:p>
            <a:r>
              <a:rPr lang="en-US" dirty="0"/>
              <a:t>By the end of this lesson, the students will have sorted shapes. </a:t>
            </a:r>
            <a:r>
              <a:rPr lang="en-US" dirty="0">
                <a:solidFill>
                  <a:srgbClr val="00B0F0"/>
                </a:solidFill>
              </a:rPr>
              <a:t>(Example: regular and irregular shapes.)</a:t>
            </a:r>
          </a:p>
          <a:p>
            <a:endParaRPr lang="en-US" dirty="0"/>
          </a:p>
          <a:p>
            <a:r>
              <a:rPr lang="en-US" dirty="0"/>
              <a:t>By the end of this lesson, the students will have classified polygons according to common characteristics. </a:t>
            </a:r>
            <a:r>
              <a:rPr lang="en-US" dirty="0">
                <a:solidFill>
                  <a:srgbClr val="00B0F0"/>
                </a:solidFill>
              </a:rPr>
              <a:t>(Example: number of lines)</a:t>
            </a:r>
          </a:p>
          <a:p>
            <a:endParaRPr lang="en-US" dirty="0"/>
          </a:p>
          <a:p>
            <a:r>
              <a:rPr lang="en-US" dirty="0"/>
              <a:t>By the end of this lesson, the students will have verbally critiqued their peers’ justifications of their classification of polygons by listening to explanations of their Venn diagrams</a:t>
            </a:r>
            <a:r>
              <a:rPr lang="en-US" dirty="0">
                <a:solidFill>
                  <a:srgbClr val="00B0F0"/>
                </a:solidFill>
              </a:rPr>
              <a:t>. (Examples: number of right angles; composite shapes)</a:t>
            </a:r>
          </a:p>
          <a:p>
            <a:endParaRPr lang="en-US" dirty="0"/>
          </a:p>
        </p:txBody>
      </p:sp>
    </p:spTree>
    <p:extLst>
      <p:ext uri="{BB962C8B-B14F-4D97-AF65-F5344CB8AC3E}">
        <p14:creationId xmlns:p14="http://schemas.microsoft.com/office/powerpoint/2010/main" val="416889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E6380-43A3-4CEC-92A8-375804F73302}"/>
              </a:ext>
            </a:extLst>
          </p:cNvPr>
          <p:cNvSpPr>
            <a:spLocks noGrp="1"/>
          </p:cNvSpPr>
          <p:nvPr>
            <p:ph type="title"/>
          </p:nvPr>
        </p:nvSpPr>
        <p:spPr/>
        <p:txBody>
          <a:bodyPr/>
          <a:lstStyle/>
          <a:p>
            <a:r>
              <a:rPr lang="en-AU" dirty="0"/>
              <a:t>Overview</a:t>
            </a:r>
          </a:p>
        </p:txBody>
      </p:sp>
      <p:sp>
        <p:nvSpPr>
          <p:cNvPr id="3" name="Content Placeholder 2">
            <a:extLst>
              <a:ext uri="{FF2B5EF4-FFF2-40B4-BE49-F238E27FC236}">
                <a16:creationId xmlns:a16="http://schemas.microsoft.com/office/drawing/2014/main" id="{5DC333C0-394E-42CF-9F0A-FB646C81E998}"/>
              </a:ext>
            </a:extLst>
          </p:cNvPr>
          <p:cNvSpPr>
            <a:spLocks noGrp="1"/>
          </p:cNvSpPr>
          <p:nvPr>
            <p:ph idx="1"/>
          </p:nvPr>
        </p:nvSpPr>
        <p:spPr/>
        <p:txBody>
          <a:bodyPr>
            <a:normAutofit fontScale="85000" lnSpcReduction="20000"/>
          </a:bodyPr>
          <a:lstStyle/>
          <a:p>
            <a:pPr marL="514350" indent="-514350">
              <a:buAutoNum type="arabicParenR"/>
            </a:pPr>
            <a:r>
              <a:rPr lang="en-AU" dirty="0"/>
              <a:t>Number Talks</a:t>
            </a:r>
          </a:p>
          <a:p>
            <a:pPr marL="0" indent="0">
              <a:buNone/>
            </a:pPr>
            <a:endParaRPr lang="en-AU" dirty="0"/>
          </a:p>
          <a:p>
            <a:pPr marL="514350" indent="-514350">
              <a:buAutoNum type="arabicParenR" startAt="2"/>
            </a:pPr>
            <a:r>
              <a:rPr lang="en-AU" dirty="0"/>
              <a:t>Talk Moves</a:t>
            </a:r>
          </a:p>
          <a:p>
            <a:pPr marL="514350" indent="-514350">
              <a:buAutoNum type="arabicParenR" startAt="2"/>
            </a:pPr>
            <a:endParaRPr lang="en-AU" dirty="0"/>
          </a:p>
          <a:p>
            <a:pPr marL="514350" indent="-514350">
              <a:buAutoNum type="arabicParenR" startAt="2"/>
            </a:pPr>
            <a:r>
              <a:rPr lang="en-AU" dirty="0"/>
              <a:t>Activity – ‘</a:t>
            </a:r>
            <a:r>
              <a:rPr lang="en-AU" i="1" dirty="0">
                <a:effectLst/>
                <a:ea typeface="Times New Roman" panose="02020603050405020304" pitchFamily="18" charset="0"/>
              </a:rPr>
              <a:t>Numerous Connexions’</a:t>
            </a:r>
            <a:endParaRPr lang="en-AU" i="1" dirty="0"/>
          </a:p>
          <a:p>
            <a:pPr marL="514350" indent="-514350">
              <a:buAutoNum type="arabicParenR" startAt="2"/>
            </a:pPr>
            <a:endParaRPr lang="en-AU" dirty="0"/>
          </a:p>
          <a:p>
            <a:pPr marL="514350" indent="-514350">
              <a:buAutoNum type="arabicParenR" startAt="3"/>
            </a:pPr>
            <a:r>
              <a:rPr lang="en-AU" dirty="0"/>
              <a:t>Tier 2 and Tier 3 Language, and ‘Exploratory Talk’</a:t>
            </a:r>
          </a:p>
          <a:p>
            <a:pPr marL="514350" indent="-514350">
              <a:buAutoNum type="arabicParenR" startAt="3"/>
            </a:pPr>
            <a:endParaRPr lang="en-AU" dirty="0"/>
          </a:p>
          <a:p>
            <a:pPr marL="514350" indent="-514350">
              <a:buAutoNum type="arabicParenR" startAt="4"/>
            </a:pPr>
            <a:r>
              <a:rPr lang="en-AU" dirty="0"/>
              <a:t>Lesson Objectives Incorporating Mathematical Language</a:t>
            </a:r>
          </a:p>
          <a:p>
            <a:pPr marL="514350" indent="-514350">
              <a:buAutoNum type="arabicParenR" startAt="4"/>
            </a:pPr>
            <a:endParaRPr lang="en-AU" dirty="0"/>
          </a:p>
          <a:p>
            <a:pPr marL="0" indent="0">
              <a:buNone/>
            </a:pPr>
            <a:r>
              <a:rPr lang="en-AU" dirty="0"/>
              <a:t>5)   Summary and Suggested Action Plan</a:t>
            </a:r>
          </a:p>
        </p:txBody>
      </p:sp>
    </p:spTree>
    <p:extLst>
      <p:ext uri="{BB962C8B-B14F-4D97-AF65-F5344CB8AC3E}">
        <p14:creationId xmlns:p14="http://schemas.microsoft.com/office/powerpoint/2010/main" val="993789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BD95D-8038-D94B-9D8C-DC4FFAFBD704}"/>
              </a:ext>
            </a:extLst>
          </p:cNvPr>
          <p:cNvSpPr>
            <a:spLocks noGrp="1"/>
          </p:cNvSpPr>
          <p:nvPr>
            <p:ph type="title"/>
          </p:nvPr>
        </p:nvSpPr>
        <p:spPr/>
        <p:txBody>
          <a:bodyPr>
            <a:normAutofit fontScale="90000"/>
          </a:bodyPr>
          <a:lstStyle/>
          <a:p>
            <a:r>
              <a:rPr lang="en-US" dirty="0"/>
              <a:t>‘Ready Steady’</a:t>
            </a:r>
            <a:br>
              <a:rPr lang="en-US" dirty="0"/>
            </a:br>
            <a:r>
              <a:rPr lang="en-US" sz="1300" b="0" dirty="0"/>
              <a:t>Godfrey, C. (2018) Three Fluency Activities: Ready, steady, add. </a:t>
            </a:r>
            <a:r>
              <a:rPr lang="en-US" sz="1300" b="0" i="1" dirty="0"/>
              <a:t>Prime Number, 33 </a:t>
            </a:r>
            <a:r>
              <a:rPr lang="en-US" sz="1300" b="0" dirty="0"/>
              <a:t>(1)</a:t>
            </a:r>
            <a:br>
              <a:rPr lang="en-US" sz="1300" b="0" dirty="0"/>
            </a:br>
            <a:r>
              <a:rPr lang="en-US" sz="1400" b="0" dirty="0"/>
              <a:t>Photo used with permission.</a:t>
            </a:r>
            <a:br>
              <a:rPr lang="en-US" sz="1300" b="0" dirty="0"/>
            </a:br>
            <a:endParaRPr lang="en-US" sz="1300" dirty="0"/>
          </a:p>
        </p:txBody>
      </p:sp>
      <p:sp>
        <p:nvSpPr>
          <p:cNvPr id="3" name="Content Placeholder 2">
            <a:extLst>
              <a:ext uri="{FF2B5EF4-FFF2-40B4-BE49-F238E27FC236}">
                <a16:creationId xmlns:a16="http://schemas.microsoft.com/office/drawing/2014/main" id="{2D662C1C-2EE0-8F40-93BD-AA3CF6E44428}"/>
              </a:ext>
            </a:extLst>
          </p:cNvPr>
          <p:cNvSpPr>
            <a:spLocks noGrp="1"/>
          </p:cNvSpPr>
          <p:nvPr>
            <p:ph sz="half" idx="1"/>
          </p:nvPr>
        </p:nvSpPr>
        <p:spPr/>
        <p:txBody>
          <a:bodyPr>
            <a:normAutofit/>
          </a:bodyPr>
          <a:lstStyle/>
          <a:p>
            <a:pPr marL="514350" indent="-514350">
              <a:buAutoNum type="arabicPeriod"/>
            </a:pPr>
            <a:r>
              <a:rPr lang="en-US" dirty="0"/>
              <a:t>Two students sit/stand facing each other.</a:t>
            </a:r>
          </a:p>
          <a:p>
            <a:pPr marL="514350" indent="-514350">
              <a:buAutoNum type="arabicPeriod"/>
            </a:pPr>
            <a:r>
              <a:rPr lang="en-US" dirty="0"/>
              <a:t>With clinched fists they say “Ready Steady…” (as for </a:t>
            </a:r>
            <a:r>
              <a:rPr lang="en-US" i="1" dirty="0"/>
              <a:t>Rock Paper Scissors</a:t>
            </a:r>
            <a:r>
              <a:rPr lang="en-US" dirty="0"/>
              <a:t>) and on the third beat show any number of fingers and say “</a:t>
            </a:r>
            <a:r>
              <a:rPr lang="en-US" dirty="0" err="1"/>
              <a:t>Subitise</a:t>
            </a:r>
            <a:r>
              <a:rPr lang="en-US" dirty="0"/>
              <a:t>!” </a:t>
            </a:r>
          </a:p>
          <a:p>
            <a:pPr marL="514350" indent="-514350">
              <a:buAutoNum type="arabicPeriod"/>
            </a:pPr>
            <a:r>
              <a:rPr lang="en-US" dirty="0"/>
              <a:t>Students must say their partner’s number.</a:t>
            </a:r>
          </a:p>
          <a:p>
            <a:pPr marL="514350" indent="-514350">
              <a:buAutoNum type="arabicPeriod"/>
            </a:pPr>
            <a:endParaRPr lang="en-US" dirty="0"/>
          </a:p>
        </p:txBody>
      </p:sp>
      <p:pic>
        <p:nvPicPr>
          <p:cNvPr id="5" name="Content Placeholder 3">
            <a:extLst>
              <a:ext uri="{FF2B5EF4-FFF2-40B4-BE49-F238E27FC236}">
                <a16:creationId xmlns:a16="http://schemas.microsoft.com/office/drawing/2014/main" id="{4D4A4252-4CAA-D444-9E7B-6060D6DDEF1D}"/>
              </a:ext>
            </a:extLst>
          </p:cNvPr>
          <p:cNvPicPr>
            <a:picLocks noGrp="1" noChangeAspect="1"/>
          </p:cNvPicPr>
          <p:nvPr>
            <p:ph sz="half" idx="2"/>
          </p:nvPr>
        </p:nvPicPr>
        <p:blipFill>
          <a:blip r:embed="rId3"/>
          <a:stretch>
            <a:fillRect/>
          </a:stretch>
        </p:blipFill>
        <p:spPr>
          <a:xfrm>
            <a:off x="6172200" y="2058194"/>
            <a:ext cx="5181600" cy="3886200"/>
          </a:xfrm>
          <a:prstGeom prst="rect">
            <a:avLst/>
          </a:prstGeom>
        </p:spPr>
      </p:pic>
    </p:spTree>
    <p:extLst>
      <p:ext uri="{BB962C8B-B14F-4D97-AF65-F5344CB8AC3E}">
        <p14:creationId xmlns:p14="http://schemas.microsoft.com/office/powerpoint/2010/main" val="1284446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6D623-1C70-2141-B014-9A0544DB445C}"/>
              </a:ext>
            </a:extLst>
          </p:cNvPr>
          <p:cNvSpPr>
            <a:spLocks noGrp="1"/>
          </p:cNvSpPr>
          <p:nvPr>
            <p:ph type="title"/>
          </p:nvPr>
        </p:nvSpPr>
        <p:spPr>
          <a:xfrm>
            <a:off x="838200" y="365126"/>
            <a:ext cx="10515600" cy="586596"/>
          </a:xfrm>
        </p:spPr>
        <p:txBody>
          <a:bodyPr>
            <a:normAutofit fontScale="90000"/>
          </a:bodyPr>
          <a:lstStyle/>
          <a:p>
            <a:r>
              <a:rPr lang="en-US" dirty="0"/>
              <a:t>Summary and Action Plan</a:t>
            </a:r>
          </a:p>
        </p:txBody>
      </p:sp>
      <p:sp>
        <p:nvSpPr>
          <p:cNvPr id="3" name="Content Placeholder 2">
            <a:extLst>
              <a:ext uri="{FF2B5EF4-FFF2-40B4-BE49-F238E27FC236}">
                <a16:creationId xmlns:a16="http://schemas.microsoft.com/office/drawing/2014/main" id="{EF4C4D39-7123-3545-A97B-54F639550712}"/>
              </a:ext>
            </a:extLst>
          </p:cNvPr>
          <p:cNvSpPr>
            <a:spLocks noGrp="1"/>
          </p:cNvSpPr>
          <p:nvPr>
            <p:ph sz="half" idx="1"/>
          </p:nvPr>
        </p:nvSpPr>
        <p:spPr/>
        <p:txBody>
          <a:bodyPr>
            <a:normAutofit fontScale="92500" lnSpcReduction="20000"/>
          </a:bodyPr>
          <a:lstStyle/>
          <a:p>
            <a:r>
              <a:rPr lang="en-US" sz="2000" dirty="0"/>
              <a:t>Number Talks </a:t>
            </a:r>
          </a:p>
          <a:p>
            <a:r>
              <a:rPr lang="en-US" sz="2000" dirty="0"/>
              <a:t>Number Talk hand signals</a:t>
            </a:r>
          </a:p>
          <a:p>
            <a:r>
              <a:rPr lang="en-US" sz="2000" dirty="0"/>
              <a:t>Number Talk examples</a:t>
            </a:r>
          </a:p>
          <a:p>
            <a:r>
              <a:rPr lang="en-US" sz="2000" dirty="0"/>
              <a:t>Talk Moves: </a:t>
            </a:r>
            <a:r>
              <a:rPr lang="en-US" sz="2000" i="1" dirty="0"/>
              <a:t>(Re-voicing, Repeating, Reasoning, </a:t>
            </a:r>
          </a:p>
          <a:p>
            <a:pPr marL="0" indent="0">
              <a:buNone/>
            </a:pPr>
            <a:r>
              <a:rPr lang="en-US" sz="2000" i="1" dirty="0"/>
              <a:t>    Wait Time, Adding On, Turn &amp; Talk, </a:t>
            </a:r>
          </a:p>
          <a:p>
            <a:pPr marL="0" indent="0">
              <a:buNone/>
            </a:pPr>
            <a:r>
              <a:rPr lang="en-US" sz="2000" i="1" dirty="0"/>
              <a:t>    Revise Your thinking)</a:t>
            </a:r>
          </a:p>
          <a:p>
            <a:r>
              <a:rPr lang="en-US" sz="2000" dirty="0"/>
              <a:t>Tier 2 and Tier 3 language</a:t>
            </a:r>
          </a:p>
          <a:p>
            <a:r>
              <a:rPr lang="en-US" sz="2000" dirty="0"/>
              <a:t>Exploratory Talk</a:t>
            </a:r>
          </a:p>
          <a:p>
            <a:r>
              <a:rPr lang="en-US" sz="2000" dirty="0"/>
              <a:t>Productive and receptive language</a:t>
            </a:r>
          </a:p>
          <a:p>
            <a:r>
              <a:rPr lang="en-US" sz="2000" dirty="0"/>
              <a:t>Lesson objectives that include language objectives</a:t>
            </a:r>
          </a:p>
          <a:p>
            <a:r>
              <a:rPr lang="en-US" sz="2000" dirty="0"/>
              <a:t>Games: </a:t>
            </a:r>
            <a:r>
              <a:rPr lang="en-US" sz="2000" i="1" dirty="0"/>
              <a:t>Ready Steady, Make Me 5</a:t>
            </a:r>
            <a:endParaRPr lang="en-US" sz="2000" dirty="0"/>
          </a:p>
          <a:p>
            <a:endParaRPr lang="en-US" sz="2000" dirty="0"/>
          </a:p>
          <a:p>
            <a:endParaRPr lang="en-US" dirty="0"/>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DAB925F8-5970-824F-82C9-36F502841506}"/>
              </a:ext>
            </a:extLst>
          </p:cNvPr>
          <p:cNvSpPr>
            <a:spLocks noGrp="1"/>
          </p:cNvSpPr>
          <p:nvPr>
            <p:ph sz="half" idx="2"/>
          </p:nvPr>
        </p:nvSpPr>
        <p:spPr/>
        <p:txBody>
          <a:bodyPr>
            <a:normAutofit fontScale="92500" lnSpcReduction="20000"/>
          </a:bodyPr>
          <a:lstStyle/>
          <a:p>
            <a:r>
              <a:rPr lang="en-US" sz="2000" dirty="0"/>
              <a:t>Share with a colleague in my teaching team</a:t>
            </a:r>
          </a:p>
          <a:p>
            <a:r>
              <a:rPr lang="en-US" sz="2000" dirty="0"/>
              <a:t>Discuss with School </a:t>
            </a:r>
            <a:r>
              <a:rPr lang="en-US" sz="2000" dirty="0" err="1"/>
              <a:t>Maths</a:t>
            </a:r>
            <a:r>
              <a:rPr lang="en-US" sz="2000" dirty="0"/>
              <a:t> Leader (SML)</a:t>
            </a:r>
          </a:p>
          <a:p>
            <a:r>
              <a:rPr lang="en-US" sz="2000" dirty="0"/>
              <a:t>Share how I am establishing/have established  this in remote learning </a:t>
            </a:r>
          </a:p>
          <a:p>
            <a:r>
              <a:rPr lang="en-US" sz="2000" dirty="0"/>
              <a:t>Find more examples of these</a:t>
            </a:r>
          </a:p>
          <a:p>
            <a:r>
              <a:rPr lang="en-US" sz="2000" dirty="0"/>
              <a:t>Ask my SML to share their recent learning about this </a:t>
            </a:r>
          </a:p>
          <a:p>
            <a:r>
              <a:rPr lang="en-US" sz="2000" dirty="0"/>
              <a:t>Watch/read this again</a:t>
            </a:r>
          </a:p>
          <a:p>
            <a:r>
              <a:rPr lang="en-US" sz="2000" dirty="0"/>
              <a:t>Read more about this</a:t>
            </a:r>
          </a:p>
          <a:p>
            <a:r>
              <a:rPr lang="en-US" sz="2000" dirty="0"/>
              <a:t>Trial this tomorrow!</a:t>
            </a:r>
          </a:p>
          <a:p>
            <a:r>
              <a:rPr lang="en-US" sz="2000" dirty="0"/>
              <a:t>Practice this with my students</a:t>
            </a:r>
          </a:p>
          <a:p>
            <a:r>
              <a:rPr lang="en-US" sz="2000" dirty="0"/>
              <a:t>Include this in my planning</a:t>
            </a:r>
          </a:p>
          <a:p>
            <a:r>
              <a:rPr lang="en-US" sz="2000"/>
              <a:t>Share my </a:t>
            </a:r>
            <a:r>
              <a:rPr lang="en-US" sz="2000" dirty="0"/>
              <a:t>new learning about this in an email</a:t>
            </a:r>
          </a:p>
          <a:p>
            <a:endParaRPr lang="en-US" sz="2000" dirty="0"/>
          </a:p>
          <a:p>
            <a:endParaRPr lang="en-US" sz="2000" b="1" dirty="0"/>
          </a:p>
        </p:txBody>
      </p:sp>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2DC4CDA0-35B9-3148-8441-FE5844F3A54E}"/>
                  </a:ext>
                </a:extLst>
              </p14:cNvPr>
              <p14:cNvContentPartPr/>
              <p14:nvPr/>
            </p14:nvContentPartPr>
            <p14:xfrm>
              <a:off x="3843120" y="2254225"/>
              <a:ext cx="2252880" cy="2724120"/>
            </p14:xfrm>
          </p:contentPart>
        </mc:Choice>
        <mc:Fallback xmlns="">
          <p:pic>
            <p:nvPicPr>
              <p:cNvPr id="12" name="Ink 11">
                <a:extLst>
                  <a:ext uri="{FF2B5EF4-FFF2-40B4-BE49-F238E27FC236}">
                    <a16:creationId xmlns:a16="http://schemas.microsoft.com/office/drawing/2014/main" id="{2DC4CDA0-35B9-3148-8441-FE5844F3A54E}"/>
                  </a:ext>
                </a:extLst>
              </p:cNvPr>
              <p:cNvPicPr/>
              <p:nvPr/>
            </p:nvPicPr>
            <p:blipFill>
              <a:blip r:embed="rId4"/>
              <a:stretch>
                <a:fillRect/>
              </a:stretch>
            </p:blipFill>
            <p:spPr>
              <a:xfrm>
                <a:off x="3825480" y="2236225"/>
                <a:ext cx="2288520" cy="2759760"/>
              </a:xfrm>
              <a:prstGeom prst="rect">
                <a:avLst/>
              </a:prstGeom>
            </p:spPr>
          </p:pic>
        </mc:Fallback>
      </mc:AlternateContent>
    </p:spTree>
    <p:extLst>
      <p:ext uri="{BB962C8B-B14F-4D97-AF65-F5344CB8AC3E}">
        <p14:creationId xmlns:p14="http://schemas.microsoft.com/office/powerpoint/2010/main" val="835776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78D27A-2690-697F-E5D8-29BB8C837F41}"/>
              </a:ext>
            </a:extLst>
          </p:cNvPr>
          <p:cNvSpPr>
            <a:spLocks noGrp="1"/>
          </p:cNvSpPr>
          <p:nvPr>
            <p:ph idx="1"/>
          </p:nvPr>
        </p:nvSpPr>
        <p:spPr/>
        <p:txBody>
          <a:bodyPr>
            <a:normAutofit/>
          </a:bodyPr>
          <a:lstStyle/>
          <a:p>
            <a:pPr marL="0" indent="0">
              <a:buNone/>
            </a:pPr>
            <a:endParaRPr lang="en-AU" sz="8800" b="1" dirty="0"/>
          </a:p>
          <a:p>
            <a:pPr marL="0" indent="0">
              <a:buNone/>
            </a:pPr>
            <a:r>
              <a:rPr lang="en-AU" sz="8800" b="1" dirty="0"/>
              <a:t>Additional Resources</a:t>
            </a:r>
          </a:p>
        </p:txBody>
      </p:sp>
    </p:spTree>
    <p:extLst>
      <p:ext uri="{BB962C8B-B14F-4D97-AF65-F5344CB8AC3E}">
        <p14:creationId xmlns:p14="http://schemas.microsoft.com/office/powerpoint/2010/main" val="2338434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latin typeface="Century Gothic" panose="020B0502020202020204" pitchFamily="34" charset="0"/>
              </a:rPr>
              <a:t>Number Talk Examples</a:t>
            </a:r>
          </a:p>
        </p:txBody>
      </p:sp>
      <p:sp>
        <p:nvSpPr>
          <p:cNvPr id="3" name="Content Placeholder 2"/>
          <p:cNvSpPr>
            <a:spLocks noGrp="1"/>
          </p:cNvSpPr>
          <p:nvPr>
            <p:ph idx="1"/>
          </p:nvPr>
        </p:nvSpPr>
        <p:spPr/>
        <p:txBody>
          <a:bodyPr>
            <a:normAutofit/>
          </a:bodyPr>
          <a:lstStyle/>
          <a:p>
            <a:pPr marL="0" indent="0">
              <a:buNone/>
            </a:pPr>
            <a:r>
              <a:rPr lang="en-AU" sz="3600" b="1" i="1" dirty="0"/>
              <a:t>Derrimut Primary School – Number Talk with Preps</a:t>
            </a:r>
            <a:endParaRPr lang="en-AU" sz="3600" dirty="0"/>
          </a:p>
          <a:p>
            <a:pPr marL="0" indent="0">
              <a:buNone/>
            </a:pPr>
            <a:r>
              <a:rPr lang="en-AU" sz="2400" dirty="0">
                <a:hlinkClick r:id="rId3"/>
              </a:rPr>
              <a:t>https://fuse.education.vic.gov.au/Resource/LandingPage?ObjectId=f9c5da5f-b8bf-48b2-a5e9-70d00aec403e&amp;SearchScope=All</a:t>
            </a:r>
            <a:endParaRPr lang="en-AU" sz="2400" dirty="0"/>
          </a:p>
          <a:p>
            <a:pPr marL="0" indent="0">
              <a:buNone/>
            </a:pPr>
            <a:endParaRPr lang="en-AU" sz="3600" dirty="0">
              <a:latin typeface="Century Gothic" panose="020B0502020202020204" pitchFamily="34" charset="0"/>
            </a:endParaRPr>
          </a:p>
          <a:p>
            <a:pPr marL="0" indent="0">
              <a:buNone/>
            </a:pPr>
            <a:r>
              <a:rPr lang="en-AU" sz="3600" b="1" i="1" dirty="0"/>
              <a:t>Fifth Grade Division Number Talk (U.S.A)</a:t>
            </a:r>
            <a:endParaRPr lang="en-AU" sz="3600" dirty="0">
              <a:latin typeface="Century Gothic" panose="020B0502020202020204" pitchFamily="34" charset="0"/>
            </a:endParaRPr>
          </a:p>
          <a:p>
            <a:pPr marL="0" indent="0">
              <a:buNone/>
            </a:pPr>
            <a:r>
              <a:rPr lang="en-AU" sz="2400" dirty="0">
                <a:hlinkClick r:id="rId4"/>
              </a:rPr>
              <a:t>https://www.youtube.com/watch?v=DQtgFaVqv7c</a:t>
            </a:r>
            <a:endParaRPr lang="en-AU" sz="2400" dirty="0"/>
          </a:p>
          <a:p>
            <a:pPr marL="0" indent="0">
              <a:buNone/>
            </a:pPr>
            <a:endParaRPr lang="en-AU" sz="3600" dirty="0">
              <a:latin typeface="Century Gothic" panose="020B0502020202020204" pitchFamily="34" charset="0"/>
            </a:endParaRPr>
          </a:p>
        </p:txBody>
      </p:sp>
    </p:spTree>
    <p:extLst>
      <p:ext uri="{BB962C8B-B14F-4D97-AF65-F5344CB8AC3E}">
        <p14:creationId xmlns:p14="http://schemas.microsoft.com/office/powerpoint/2010/main" val="1698263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E2D8-EE94-4C8B-9F36-3928B4AFF889}"/>
              </a:ext>
            </a:extLst>
          </p:cNvPr>
          <p:cNvSpPr>
            <a:spLocks noGrp="1"/>
          </p:cNvSpPr>
          <p:nvPr>
            <p:ph type="title"/>
          </p:nvPr>
        </p:nvSpPr>
        <p:spPr/>
        <p:txBody>
          <a:bodyPr/>
          <a:lstStyle/>
          <a:p>
            <a:r>
              <a:rPr lang="en-AU" dirty="0"/>
              <a:t>Talk Moves</a:t>
            </a:r>
          </a:p>
        </p:txBody>
      </p:sp>
      <p:sp>
        <p:nvSpPr>
          <p:cNvPr id="3" name="Content Placeholder 2">
            <a:extLst>
              <a:ext uri="{FF2B5EF4-FFF2-40B4-BE49-F238E27FC236}">
                <a16:creationId xmlns:a16="http://schemas.microsoft.com/office/drawing/2014/main" id="{16D7D5B6-76E7-472B-B9C1-B11E92CFEB25}"/>
              </a:ext>
            </a:extLst>
          </p:cNvPr>
          <p:cNvSpPr>
            <a:spLocks noGrp="1"/>
          </p:cNvSpPr>
          <p:nvPr>
            <p:ph idx="1"/>
          </p:nvPr>
        </p:nvSpPr>
        <p:spPr/>
        <p:txBody>
          <a:bodyPr/>
          <a:lstStyle/>
          <a:p>
            <a:pPr marL="0" indent="0">
              <a:buNone/>
            </a:pPr>
            <a:r>
              <a:rPr lang="en-AU" sz="3600" b="1" i="1" dirty="0"/>
              <a:t>For more information and detail about Talk Moves from the NSW Department of Education, please go to the following link:</a:t>
            </a:r>
          </a:p>
          <a:p>
            <a:pPr marL="0" indent="0">
              <a:buNone/>
            </a:pPr>
            <a:endParaRPr lang="en-AU" b="1" i="1" dirty="0"/>
          </a:p>
          <a:p>
            <a:pPr marL="0" indent="0">
              <a:buNone/>
            </a:pPr>
            <a:r>
              <a:rPr lang="en-AU" sz="3200" u="sng" dirty="0">
                <a:solidFill>
                  <a:srgbClr val="0563C1"/>
                </a:solidFill>
                <a:effectLst/>
                <a:latin typeface="Calibri" panose="020F0502020204030204" pitchFamily="34" charset="0"/>
                <a:ea typeface="Calibri" panose="020F0502020204030204" pitchFamily="34" charset="0"/>
                <a:hlinkClick r:id="rId3"/>
              </a:rPr>
              <a:t>https://education.nsw.gov.au/teaching-and-learning/curriculum/key-learning-areas/mathematics/Early-Stage-1-to-Stage-3/resources</a:t>
            </a:r>
            <a:endParaRPr lang="en-AU" sz="3200" dirty="0">
              <a:effectLst/>
              <a:latin typeface="Calibri" panose="020F0502020204030204" pitchFamily="34" charset="0"/>
              <a:ea typeface="Calibri" panose="020F0502020204030204" pitchFamily="34" charset="0"/>
            </a:endParaRPr>
          </a:p>
          <a:p>
            <a:pPr marL="0" indent="0">
              <a:buNone/>
            </a:pPr>
            <a:endParaRPr lang="en-AU" dirty="0"/>
          </a:p>
        </p:txBody>
      </p:sp>
    </p:spTree>
    <p:extLst>
      <p:ext uri="{BB962C8B-B14F-4D97-AF65-F5344CB8AC3E}">
        <p14:creationId xmlns:p14="http://schemas.microsoft.com/office/powerpoint/2010/main" val="11878620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CBE22-F750-2A4A-9DF9-821129BDE342}"/>
              </a:ext>
            </a:extLst>
          </p:cNvPr>
          <p:cNvSpPr>
            <a:spLocks noGrp="1"/>
          </p:cNvSpPr>
          <p:nvPr>
            <p:ph type="title"/>
          </p:nvPr>
        </p:nvSpPr>
        <p:spPr/>
        <p:txBody>
          <a:bodyPr/>
          <a:lstStyle/>
          <a:p>
            <a:r>
              <a:rPr lang="en-US" dirty="0"/>
              <a:t>Other Strategies</a:t>
            </a:r>
          </a:p>
        </p:txBody>
      </p:sp>
      <p:sp>
        <p:nvSpPr>
          <p:cNvPr id="3" name="Content Placeholder 2">
            <a:extLst>
              <a:ext uri="{FF2B5EF4-FFF2-40B4-BE49-F238E27FC236}">
                <a16:creationId xmlns:a16="http://schemas.microsoft.com/office/drawing/2014/main" id="{23C4D0C9-3821-0F4B-9249-6D147C5B0516}"/>
              </a:ext>
            </a:extLst>
          </p:cNvPr>
          <p:cNvSpPr>
            <a:spLocks noGrp="1"/>
          </p:cNvSpPr>
          <p:nvPr>
            <p:ph idx="1"/>
          </p:nvPr>
        </p:nvSpPr>
        <p:spPr/>
        <p:txBody>
          <a:bodyPr>
            <a:normAutofit/>
          </a:bodyPr>
          <a:lstStyle/>
          <a:p>
            <a:pPr marL="0" indent="0">
              <a:buNone/>
            </a:pPr>
            <a:r>
              <a:rPr lang="en-US" sz="3100" b="1" u="sng" dirty="0"/>
              <a:t>Think Board </a:t>
            </a:r>
          </a:p>
          <a:p>
            <a:r>
              <a:rPr lang="en-US" dirty="0"/>
              <a:t>Maths' vocabulary word in the middle. The other sections can be labelled:</a:t>
            </a:r>
          </a:p>
          <a:p>
            <a:pPr marL="0" indent="0">
              <a:buNone/>
            </a:pPr>
            <a:r>
              <a:rPr lang="en-US" dirty="0"/>
              <a:t>                                                              </a:t>
            </a:r>
          </a:p>
          <a:p>
            <a:pPr marL="514350" indent="-514350">
              <a:buFont typeface="+mj-lt"/>
              <a:buAutoNum type="arabicParenR"/>
            </a:pPr>
            <a:r>
              <a:rPr lang="en-US" dirty="0"/>
              <a:t>Symbol</a:t>
            </a:r>
          </a:p>
          <a:p>
            <a:pPr marL="514350" indent="-514350">
              <a:buFont typeface="+mj-lt"/>
              <a:buAutoNum type="arabicParenR"/>
            </a:pPr>
            <a:r>
              <a:rPr lang="en-US" dirty="0"/>
              <a:t>Meaning (draw or describe)</a:t>
            </a:r>
          </a:p>
          <a:p>
            <a:pPr marL="514350" indent="-514350">
              <a:buFont typeface="+mj-lt"/>
              <a:buAutoNum type="arabicParenR"/>
            </a:pPr>
            <a:r>
              <a:rPr lang="en-US" dirty="0"/>
              <a:t>Action with concrete materials</a:t>
            </a:r>
          </a:p>
          <a:p>
            <a:pPr marL="514350" indent="-514350">
              <a:buFont typeface="+mj-lt"/>
              <a:buAutoNum type="arabicParenR"/>
            </a:pPr>
            <a:r>
              <a:rPr lang="en-US" dirty="0"/>
              <a:t>Contextual Example (written, drawn or demonstrated)</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31A3B8ED-DEBA-4F35-B83D-555B62D4997B}"/>
              </a:ext>
            </a:extLst>
          </p:cNvPr>
          <p:cNvPicPr>
            <a:picLocks noChangeAspect="1"/>
          </p:cNvPicPr>
          <p:nvPr/>
        </p:nvPicPr>
        <p:blipFill>
          <a:blip r:embed="rId3"/>
          <a:stretch>
            <a:fillRect/>
          </a:stretch>
        </p:blipFill>
        <p:spPr>
          <a:xfrm>
            <a:off x="6586951" y="2920448"/>
            <a:ext cx="2847975" cy="1600200"/>
          </a:xfrm>
          <a:prstGeom prst="rect">
            <a:avLst/>
          </a:prstGeom>
        </p:spPr>
      </p:pic>
    </p:spTree>
    <p:extLst>
      <p:ext uri="{BB962C8B-B14F-4D97-AF65-F5344CB8AC3E}">
        <p14:creationId xmlns:p14="http://schemas.microsoft.com/office/powerpoint/2010/main" val="2835021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BA446-95E3-E741-B9A8-1FBF964CEA95}"/>
              </a:ext>
            </a:extLst>
          </p:cNvPr>
          <p:cNvSpPr>
            <a:spLocks noGrp="1"/>
          </p:cNvSpPr>
          <p:nvPr>
            <p:ph type="title"/>
          </p:nvPr>
        </p:nvSpPr>
        <p:spPr>
          <a:xfrm>
            <a:off x="500332" y="365126"/>
            <a:ext cx="10853468" cy="1039726"/>
          </a:xfrm>
        </p:spPr>
        <p:txBody>
          <a:bodyPr/>
          <a:lstStyle/>
          <a:p>
            <a:r>
              <a:rPr lang="en-US" dirty="0"/>
              <a:t>Supporting discourse and language</a:t>
            </a:r>
          </a:p>
        </p:txBody>
      </p:sp>
      <p:pic>
        <p:nvPicPr>
          <p:cNvPr id="10" name="Content Placeholder 9" descr="A screenshot of a cell phone&#10;&#10;Description automatically generated">
            <a:extLst>
              <a:ext uri="{FF2B5EF4-FFF2-40B4-BE49-F238E27FC236}">
                <a16:creationId xmlns:a16="http://schemas.microsoft.com/office/drawing/2014/main" id="{847A72D5-67C0-CC4F-84A7-84E2F42C9A50}"/>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05119" y="1618361"/>
            <a:ext cx="8138178" cy="4351338"/>
          </a:xfrm>
        </p:spPr>
      </p:pic>
    </p:spTree>
    <p:extLst>
      <p:ext uri="{BB962C8B-B14F-4D97-AF65-F5344CB8AC3E}">
        <p14:creationId xmlns:p14="http://schemas.microsoft.com/office/powerpoint/2010/main" val="1192162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22FE9-C0F0-486A-BBA7-A152688F5E0B}"/>
              </a:ext>
            </a:extLst>
          </p:cNvPr>
          <p:cNvSpPr>
            <a:spLocks noGrp="1"/>
          </p:cNvSpPr>
          <p:nvPr>
            <p:ph type="title"/>
          </p:nvPr>
        </p:nvSpPr>
        <p:spPr/>
        <p:txBody>
          <a:bodyPr/>
          <a:lstStyle/>
          <a:p>
            <a:r>
              <a:rPr lang="en-AU" dirty="0"/>
              <a:t>Activities</a:t>
            </a:r>
          </a:p>
        </p:txBody>
      </p:sp>
      <p:sp>
        <p:nvSpPr>
          <p:cNvPr id="3" name="Content Placeholder 2">
            <a:extLst>
              <a:ext uri="{FF2B5EF4-FFF2-40B4-BE49-F238E27FC236}">
                <a16:creationId xmlns:a16="http://schemas.microsoft.com/office/drawing/2014/main" id="{623AABC6-4421-4B29-A5CF-57026D308D07}"/>
              </a:ext>
            </a:extLst>
          </p:cNvPr>
          <p:cNvSpPr>
            <a:spLocks noGrp="1"/>
          </p:cNvSpPr>
          <p:nvPr>
            <p:ph idx="1"/>
          </p:nvPr>
        </p:nvSpPr>
        <p:spPr/>
        <p:txBody>
          <a:bodyPr>
            <a:normAutofit/>
          </a:bodyPr>
          <a:lstStyle/>
          <a:p>
            <a:pPr marL="0" indent="0">
              <a:buNone/>
            </a:pPr>
            <a:endParaRPr lang="en-AU" b="1" dirty="0"/>
          </a:p>
          <a:p>
            <a:pPr marL="0" indent="0">
              <a:buNone/>
            </a:pPr>
            <a:r>
              <a:rPr lang="en-AU" b="1" dirty="0"/>
              <a:t>Concept Cartoons/Speech Bubbles </a:t>
            </a:r>
            <a:r>
              <a:rPr lang="en-AU" dirty="0"/>
              <a:t>– Make three or four cartoon characters or bubbles. Each one states a definition of a Maths word (These could contain diagrams or symbols, or can be recorded). Only one definition is correct. The others may include student misconceptions. Students choose the correct answer, and say why this is correct (if they are able to). Students listen to each others’ responses.</a:t>
            </a:r>
            <a:endParaRPr lang="en-AU" b="1" dirty="0"/>
          </a:p>
        </p:txBody>
      </p:sp>
    </p:spTree>
    <p:extLst>
      <p:ext uri="{BB962C8B-B14F-4D97-AF65-F5344CB8AC3E}">
        <p14:creationId xmlns:p14="http://schemas.microsoft.com/office/powerpoint/2010/main" val="2204904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22FE9-C0F0-486A-BBA7-A152688F5E0B}"/>
              </a:ext>
            </a:extLst>
          </p:cNvPr>
          <p:cNvSpPr>
            <a:spLocks noGrp="1"/>
          </p:cNvSpPr>
          <p:nvPr>
            <p:ph type="title"/>
          </p:nvPr>
        </p:nvSpPr>
        <p:spPr/>
        <p:txBody>
          <a:bodyPr/>
          <a:lstStyle/>
          <a:p>
            <a:r>
              <a:rPr lang="en-AU" dirty="0"/>
              <a:t>Activities</a:t>
            </a:r>
          </a:p>
        </p:txBody>
      </p:sp>
      <p:sp>
        <p:nvSpPr>
          <p:cNvPr id="3" name="Content Placeholder 2">
            <a:extLst>
              <a:ext uri="{FF2B5EF4-FFF2-40B4-BE49-F238E27FC236}">
                <a16:creationId xmlns:a16="http://schemas.microsoft.com/office/drawing/2014/main" id="{623AABC6-4421-4B29-A5CF-57026D308D07}"/>
              </a:ext>
            </a:extLst>
          </p:cNvPr>
          <p:cNvSpPr>
            <a:spLocks noGrp="1"/>
          </p:cNvSpPr>
          <p:nvPr>
            <p:ph idx="1"/>
          </p:nvPr>
        </p:nvSpPr>
        <p:spPr/>
        <p:txBody>
          <a:bodyPr>
            <a:normAutofit lnSpcReduction="10000"/>
          </a:bodyPr>
          <a:lstStyle/>
          <a:p>
            <a:pPr marL="0" indent="0">
              <a:buNone/>
            </a:pPr>
            <a:r>
              <a:rPr lang="en-AU" b="1" dirty="0"/>
              <a:t>Bingo</a:t>
            </a:r>
            <a:r>
              <a:rPr lang="en-AU" dirty="0"/>
              <a:t> – containing vocabulary word symbols (teacher calls out word and students put a counter on the symbol that represents that word)</a:t>
            </a:r>
          </a:p>
          <a:p>
            <a:pPr marL="0" indent="0">
              <a:buNone/>
            </a:pPr>
            <a:endParaRPr lang="en-AU" b="1" dirty="0"/>
          </a:p>
          <a:p>
            <a:pPr marL="0" indent="0">
              <a:buNone/>
            </a:pPr>
            <a:r>
              <a:rPr lang="en-AU" b="1" dirty="0"/>
              <a:t>Celebrity Heads </a:t>
            </a:r>
            <a:r>
              <a:rPr lang="en-AU" dirty="0"/>
              <a:t>– each person has a number on a sticky note on their back. Students ask questions. For example, ‘Am I </a:t>
            </a:r>
            <a:r>
              <a:rPr lang="en-AU" b="1" i="1" dirty="0"/>
              <a:t>more than </a:t>
            </a:r>
            <a:r>
              <a:rPr lang="en-AU" dirty="0"/>
              <a:t>5?’ ‘Am I </a:t>
            </a:r>
            <a:r>
              <a:rPr lang="en-AU" b="1" i="1" dirty="0"/>
              <a:t>less than </a:t>
            </a:r>
            <a:r>
              <a:rPr lang="en-AU" dirty="0"/>
              <a:t>10’</a:t>
            </a:r>
          </a:p>
          <a:p>
            <a:pPr marL="0" indent="0">
              <a:buNone/>
            </a:pPr>
            <a:endParaRPr lang="en-AU" dirty="0"/>
          </a:p>
          <a:p>
            <a:pPr marL="0" indent="0">
              <a:buNone/>
            </a:pPr>
            <a:r>
              <a:rPr lang="en-AU" b="1" dirty="0"/>
              <a:t>Pictionary/Charades – </a:t>
            </a:r>
            <a:r>
              <a:rPr lang="en-AU" dirty="0"/>
              <a:t>Maths word that students need to act out or draw. For example, ‘take away’. Student draws or acts someone taking something away.</a:t>
            </a:r>
            <a:endParaRPr lang="en-AU" b="1" dirty="0"/>
          </a:p>
        </p:txBody>
      </p:sp>
    </p:spTree>
    <p:extLst>
      <p:ext uri="{BB962C8B-B14F-4D97-AF65-F5344CB8AC3E}">
        <p14:creationId xmlns:p14="http://schemas.microsoft.com/office/powerpoint/2010/main" val="3782993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D68C4-87C7-EAB7-62F3-486E735038B9}"/>
              </a:ext>
            </a:extLst>
          </p:cNvPr>
          <p:cNvSpPr>
            <a:spLocks noGrp="1"/>
          </p:cNvSpPr>
          <p:nvPr>
            <p:ph type="title"/>
          </p:nvPr>
        </p:nvSpPr>
        <p:spPr/>
        <p:txBody>
          <a:bodyPr/>
          <a:lstStyle/>
          <a:p>
            <a:r>
              <a:rPr lang="en-US" dirty="0"/>
              <a:t>‘Snot’</a:t>
            </a:r>
          </a:p>
        </p:txBody>
      </p:sp>
      <p:sp>
        <p:nvSpPr>
          <p:cNvPr id="3" name="Content Placeholder 2">
            <a:extLst>
              <a:ext uri="{FF2B5EF4-FFF2-40B4-BE49-F238E27FC236}">
                <a16:creationId xmlns:a16="http://schemas.microsoft.com/office/drawing/2014/main" id="{4707097F-185A-20E4-2EA1-14FC995B0D1C}"/>
              </a:ext>
            </a:extLst>
          </p:cNvPr>
          <p:cNvSpPr>
            <a:spLocks noGrp="1"/>
          </p:cNvSpPr>
          <p:nvPr>
            <p:ph idx="1"/>
          </p:nvPr>
        </p:nvSpPr>
        <p:spPr/>
        <p:txBody>
          <a:bodyPr/>
          <a:lstStyle/>
          <a:p>
            <a:r>
              <a:rPr lang="en-US" dirty="0"/>
              <a:t>As for </a:t>
            </a:r>
            <a:r>
              <a:rPr lang="en-US" i="1" dirty="0"/>
              <a:t>Hangman</a:t>
            </a:r>
            <a:r>
              <a:rPr lang="en-US" dirty="0"/>
              <a:t> except students are given the first letter of a mathematical word and must offer suggestions for each letter working from left to right. </a:t>
            </a:r>
          </a:p>
          <a:p>
            <a:pPr marL="0" indent="0">
              <a:buNone/>
            </a:pPr>
            <a:r>
              <a:rPr lang="en-US" sz="4800" dirty="0">
                <a:solidFill>
                  <a:srgbClr val="00B050"/>
                </a:solidFill>
              </a:rPr>
              <a:t>       </a:t>
            </a:r>
          </a:p>
          <a:p>
            <a:pPr marL="0" indent="0">
              <a:buNone/>
            </a:pPr>
            <a:r>
              <a:rPr lang="en-US" sz="4800" dirty="0">
                <a:solidFill>
                  <a:srgbClr val="00B050"/>
                </a:solidFill>
              </a:rPr>
              <a:t>         </a:t>
            </a:r>
            <a:r>
              <a:rPr lang="en-US" sz="4800" dirty="0"/>
              <a:t>1. m _ _ _ _ _ _ _</a:t>
            </a:r>
          </a:p>
          <a:p>
            <a:pPr marL="0" indent="0">
              <a:buNone/>
            </a:pPr>
            <a:r>
              <a:rPr lang="en-US" sz="4800" dirty="0"/>
              <a:t>         2. m </a:t>
            </a:r>
            <a:r>
              <a:rPr lang="en-US" sz="4800" u="sng" dirty="0"/>
              <a:t>u</a:t>
            </a:r>
            <a:r>
              <a:rPr lang="en-US" sz="4800" dirty="0"/>
              <a:t> _ _ _ _ _ _</a:t>
            </a:r>
          </a:p>
          <a:p>
            <a:pPr marL="0" indent="0">
              <a:buNone/>
            </a:pPr>
            <a:endParaRPr lang="en-US" sz="4000" u="sng" dirty="0"/>
          </a:p>
        </p:txBody>
      </p:sp>
    </p:spTree>
    <p:extLst>
      <p:ext uri="{BB962C8B-B14F-4D97-AF65-F5344CB8AC3E}">
        <p14:creationId xmlns:p14="http://schemas.microsoft.com/office/powerpoint/2010/main" val="362653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BF4DE-B257-4D70-B089-441212F73EB6}"/>
              </a:ext>
            </a:extLst>
          </p:cNvPr>
          <p:cNvSpPr>
            <a:spLocks noGrp="1"/>
          </p:cNvSpPr>
          <p:nvPr>
            <p:ph type="title"/>
          </p:nvPr>
        </p:nvSpPr>
        <p:spPr/>
        <p:txBody>
          <a:bodyPr/>
          <a:lstStyle/>
          <a:p>
            <a:r>
              <a:rPr lang="en-AU" dirty="0"/>
              <a:t>What are ‘Number Talks’?</a:t>
            </a:r>
          </a:p>
        </p:txBody>
      </p:sp>
      <p:sp>
        <p:nvSpPr>
          <p:cNvPr id="3" name="Content Placeholder 2">
            <a:extLst>
              <a:ext uri="{FF2B5EF4-FFF2-40B4-BE49-F238E27FC236}">
                <a16:creationId xmlns:a16="http://schemas.microsoft.com/office/drawing/2014/main" id="{8DDD9EC8-68D5-469A-8CF6-C1AE6ED85022}"/>
              </a:ext>
            </a:extLst>
          </p:cNvPr>
          <p:cNvSpPr>
            <a:spLocks noGrp="1"/>
          </p:cNvSpPr>
          <p:nvPr>
            <p:ph idx="1"/>
          </p:nvPr>
        </p:nvSpPr>
        <p:spPr/>
        <p:txBody>
          <a:bodyPr>
            <a:normAutofit lnSpcReduction="10000"/>
          </a:bodyPr>
          <a:lstStyle/>
          <a:p>
            <a:r>
              <a:rPr lang="en-AU" dirty="0"/>
              <a:t>‘Number Talks are a brief daily practice where students mentally solve computation problems and talk about their strategies.’</a:t>
            </a:r>
          </a:p>
          <a:p>
            <a:endParaRPr lang="en-AU" dirty="0"/>
          </a:p>
          <a:p>
            <a:r>
              <a:rPr lang="en-AU" dirty="0"/>
              <a:t>‘It is about helping students learn to work flexibly with numbers and arithmetic properties.’</a:t>
            </a:r>
          </a:p>
          <a:p>
            <a:endParaRPr lang="en-AU" dirty="0"/>
          </a:p>
          <a:p>
            <a:r>
              <a:rPr lang="en-AU" dirty="0"/>
              <a:t>‘Helps them build a solid foundation, and confident disposition for future mathematics learning.’</a:t>
            </a:r>
          </a:p>
          <a:p>
            <a:endParaRPr lang="en-AU" i="1" dirty="0"/>
          </a:p>
          <a:p>
            <a:pPr marL="0" indent="0">
              <a:buNone/>
            </a:pPr>
            <a:r>
              <a:rPr lang="en-AU" sz="1800" i="1" dirty="0"/>
              <a:t>Humphreys, C &amp; Parker, R (2015)</a:t>
            </a:r>
          </a:p>
        </p:txBody>
      </p:sp>
    </p:spTree>
    <p:extLst>
      <p:ext uri="{BB962C8B-B14F-4D97-AF65-F5344CB8AC3E}">
        <p14:creationId xmlns:p14="http://schemas.microsoft.com/office/powerpoint/2010/main" val="1176926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ADA6F0-04EF-45AF-8A34-5F117831942B}"/>
              </a:ext>
            </a:extLst>
          </p:cNvPr>
          <p:cNvSpPr>
            <a:spLocks noGrp="1"/>
          </p:cNvSpPr>
          <p:nvPr>
            <p:ph idx="1"/>
          </p:nvPr>
        </p:nvSpPr>
        <p:spPr>
          <a:xfrm>
            <a:off x="648419" y="1673525"/>
            <a:ext cx="10515600" cy="5037826"/>
          </a:xfrm>
        </p:spPr>
        <p:txBody>
          <a:bodyPr>
            <a:normAutofit lnSpcReduction="10000"/>
          </a:bodyPr>
          <a:lstStyle/>
          <a:p>
            <a:pPr marL="0" indent="0">
              <a:lnSpc>
                <a:spcPct val="100000"/>
              </a:lnSpc>
              <a:buNone/>
            </a:pPr>
            <a:endParaRPr lang="en-AU" sz="900" dirty="0"/>
          </a:p>
          <a:p>
            <a:pPr marL="0" indent="0">
              <a:lnSpc>
                <a:spcPct val="100000"/>
              </a:lnSpc>
              <a:buNone/>
            </a:pPr>
            <a:r>
              <a:rPr lang="en-AU" dirty="0"/>
              <a:t>Number Talks promote facility with arithmetic.  This helps develop Fluency (which by definition includes ‘flexibility’)</a:t>
            </a:r>
          </a:p>
          <a:p>
            <a:pPr marL="0" indent="0">
              <a:lnSpc>
                <a:spcPct val="100000"/>
              </a:lnSpc>
              <a:buNone/>
            </a:pPr>
            <a:r>
              <a:rPr lang="en-AU" b="1" dirty="0"/>
              <a:t>Hand signals</a:t>
            </a:r>
            <a:r>
              <a:rPr lang="en-AU" dirty="0"/>
              <a:t> are used to assist with the process of Number Talks, and ‘</a:t>
            </a:r>
            <a:r>
              <a:rPr lang="en-AU" b="1" dirty="0"/>
              <a:t>Talk Moves’</a:t>
            </a:r>
            <a:r>
              <a:rPr lang="en-AU" dirty="0"/>
              <a:t> facilitate the procedure.</a:t>
            </a:r>
          </a:p>
          <a:p>
            <a:pPr marL="0" indent="0">
              <a:buNone/>
            </a:pPr>
            <a:r>
              <a:rPr lang="en-AU" b="1" dirty="0"/>
              <a:t>Procedure</a:t>
            </a:r>
          </a:p>
          <a:p>
            <a:pPr marL="514350" indent="-514350">
              <a:buFont typeface="+mj-lt"/>
              <a:buAutoNum type="arabicPeriod"/>
            </a:pPr>
            <a:r>
              <a:rPr lang="en-AU" dirty="0"/>
              <a:t>Students put one fists on their chest to indicate that they are ready to participate</a:t>
            </a:r>
          </a:p>
          <a:p>
            <a:pPr marL="514350" indent="-514350">
              <a:buFont typeface="+mj-lt"/>
              <a:buAutoNum type="arabicPeriod"/>
            </a:pPr>
            <a:r>
              <a:rPr lang="en-AU" dirty="0"/>
              <a:t> A problem is written on the board (generally in a horizontal fashion)</a:t>
            </a:r>
          </a:p>
          <a:p>
            <a:pPr marL="514350" indent="-514350">
              <a:buFont typeface="+mj-lt"/>
              <a:buAutoNum type="arabicPeriod"/>
            </a:pPr>
            <a:r>
              <a:rPr lang="en-AU" dirty="0"/>
              <a:t>Students solve the problem and put up their thumb when they have had enough time to think, and they have an answer and a strategy.</a:t>
            </a:r>
          </a:p>
        </p:txBody>
      </p:sp>
      <p:sp>
        <p:nvSpPr>
          <p:cNvPr id="2" name="TextBox 1">
            <a:extLst>
              <a:ext uri="{FF2B5EF4-FFF2-40B4-BE49-F238E27FC236}">
                <a16:creationId xmlns:a16="http://schemas.microsoft.com/office/drawing/2014/main" id="{2E03BFA2-5304-1D4F-9D1C-87263FCD016B}"/>
              </a:ext>
            </a:extLst>
          </p:cNvPr>
          <p:cNvSpPr txBox="1"/>
          <p:nvPr/>
        </p:nvSpPr>
        <p:spPr>
          <a:xfrm>
            <a:off x="852755" y="626724"/>
            <a:ext cx="6031124" cy="769441"/>
          </a:xfrm>
          <a:prstGeom prst="rect">
            <a:avLst/>
          </a:prstGeom>
          <a:noFill/>
        </p:spPr>
        <p:txBody>
          <a:bodyPr wrap="square" rtlCol="0">
            <a:spAutoFit/>
          </a:bodyPr>
          <a:lstStyle/>
          <a:p>
            <a:r>
              <a:rPr lang="en-US" sz="4400" dirty="0">
                <a:solidFill>
                  <a:srgbClr val="00B0F0"/>
                </a:solidFill>
              </a:rPr>
              <a:t>Why use ‘Number Talks’?</a:t>
            </a:r>
          </a:p>
        </p:txBody>
      </p:sp>
    </p:spTree>
    <p:extLst>
      <p:ext uri="{BB962C8B-B14F-4D97-AF65-F5344CB8AC3E}">
        <p14:creationId xmlns:p14="http://schemas.microsoft.com/office/powerpoint/2010/main" val="26331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8C4838-A7C3-42CB-9B11-09591C25B81D}"/>
              </a:ext>
            </a:extLst>
          </p:cNvPr>
          <p:cNvSpPr>
            <a:spLocks noGrp="1"/>
          </p:cNvSpPr>
          <p:nvPr>
            <p:ph idx="1"/>
          </p:nvPr>
        </p:nvSpPr>
        <p:spPr/>
        <p:txBody>
          <a:bodyPr>
            <a:normAutofit/>
          </a:bodyPr>
          <a:lstStyle/>
          <a:p>
            <a:pPr marL="0" indent="0">
              <a:buNone/>
            </a:pPr>
            <a:endParaRPr lang="en-AU" sz="800" dirty="0"/>
          </a:p>
          <a:p>
            <a:pPr marL="0" indent="0">
              <a:buNone/>
            </a:pPr>
            <a:r>
              <a:rPr lang="en-AU" dirty="0"/>
              <a:t>4.  When enough thumbs are up the teacher asks volunteers for </a:t>
            </a:r>
          </a:p>
          <a:p>
            <a:pPr marL="0" indent="0">
              <a:buNone/>
            </a:pPr>
            <a:r>
              <a:rPr lang="en-AU" dirty="0"/>
              <a:t>      answers and records these on the board.</a:t>
            </a:r>
          </a:p>
          <a:p>
            <a:pPr marL="0" indent="0">
              <a:buNone/>
            </a:pPr>
            <a:r>
              <a:rPr lang="en-AU" dirty="0"/>
              <a:t>5.  The teacher then asks if anyone is willing to share how they got </a:t>
            </a:r>
          </a:p>
          <a:p>
            <a:pPr marL="0" indent="0">
              <a:buNone/>
            </a:pPr>
            <a:r>
              <a:rPr lang="en-AU" dirty="0"/>
              <a:t>      their answer, and records this student’s thinking.</a:t>
            </a:r>
          </a:p>
          <a:p>
            <a:pPr marL="0" indent="0">
              <a:buNone/>
            </a:pPr>
            <a:r>
              <a:rPr lang="en-AU" dirty="0"/>
              <a:t>6.  Students identify the answer they are defending (if more than</a:t>
            </a:r>
          </a:p>
          <a:p>
            <a:pPr marL="0" indent="0">
              <a:buNone/>
            </a:pPr>
            <a:r>
              <a:rPr lang="en-AU" dirty="0"/>
              <a:t>      one answer is given).</a:t>
            </a:r>
          </a:p>
          <a:p>
            <a:pPr marL="0" indent="0">
              <a:buNone/>
            </a:pPr>
            <a:r>
              <a:rPr lang="en-AU" dirty="0"/>
              <a:t>7.  The teacher can build on this by asking the other students </a:t>
            </a:r>
          </a:p>
          <a:p>
            <a:pPr marL="0" indent="0">
              <a:buNone/>
            </a:pPr>
            <a:r>
              <a:rPr lang="en-AU" dirty="0"/>
              <a:t>      questions. </a:t>
            </a:r>
          </a:p>
        </p:txBody>
      </p:sp>
      <p:sp>
        <p:nvSpPr>
          <p:cNvPr id="5" name="TextBox 4">
            <a:extLst>
              <a:ext uri="{FF2B5EF4-FFF2-40B4-BE49-F238E27FC236}">
                <a16:creationId xmlns:a16="http://schemas.microsoft.com/office/drawing/2014/main" id="{DB1A03FF-7BB8-1140-A368-E8F03857F4B9}"/>
              </a:ext>
            </a:extLst>
          </p:cNvPr>
          <p:cNvSpPr txBox="1"/>
          <p:nvPr/>
        </p:nvSpPr>
        <p:spPr>
          <a:xfrm>
            <a:off x="838200" y="595901"/>
            <a:ext cx="7356895" cy="1046440"/>
          </a:xfrm>
          <a:prstGeom prst="rect">
            <a:avLst/>
          </a:prstGeom>
          <a:noFill/>
        </p:spPr>
        <p:txBody>
          <a:bodyPr wrap="square" rtlCol="0">
            <a:spAutoFit/>
          </a:bodyPr>
          <a:lstStyle/>
          <a:p>
            <a:r>
              <a:rPr lang="en-US" sz="4400" dirty="0">
                <a:solidFill>
                  <a:srgbClr val="00B0F0"/>
                </a:solidFill>
              </a:rPr>
              <a:t>Why use ‘Number Talks’? </a:t>
            </a:r>
            <a:r>
              <a:rPr lang="en-US" sz="2400" dirty="0">
                <a:solidFill>
                  <a:srgbClr val="00B0F0"/>
                </a:solidFill>
              </a:rPr>
              <a:t>(cont.)</a:t>
            </a:r>
            <a:endParaRPr lang="en-US" sz="4400" dirty="0">
              <a:solidFill>
                <a:srgbClr val="00B0F0"/>
              </a:solidFill>
            </a:endParaRPr>
          </a:p>
          <a:p>
            <a:endParaRPr lang="en-US" dirty="0"/>
          </a:p>
        </p:txBody>
      </p:sp>
    </p:spTree>
    <p:extLst>
      <p:ext uri="{BB962C8B-B14F-4D97-AF65-F5344CB8AC3E}">
        <p14:creationId xmlns:p14="http://schemas.microsoft.com/office/powerpoint/2010/main" val="27549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1000"/>
                                        <p:tgtEl>
                                          <p:spTgt spid="3">
                                            <p:txEl>
                                              <p:pRg st="8" end="8"/>
                                            </p:txEl>
                                          </p:spTgt>
                                        </p:tgtEl>
                                      </p:cBhvr>
                                    </p:animEffect>
                                    <p:anim calcmode="lin" valueType="num">
                                      <p:cBhvr>
                                        <p:cTn id="5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F3F51-6D6D-467C-991A-919B1A58F50E}"/>
              </a:ext>
            </a:extLst>
          </p:cNvPr>
          <p:cNvSpPr>
            <a:spLocks noGrp="1"/>
          </p:cNvSpPr>
          <p:nvPr>
            <p:ph type="title"/>
          </p:nvPr>
        </p:nvSpPr>
        <p:spPr/>
        <p:txBody>
          <a:bodyPr/>
          <a:lstStyle/>
          <a:p>
            <a:r>
              <a:rPr lang="en-AU" dirty="0"/>
              <a:t>Number Talk Hand Signals</a:t>
            </a:r>
          </a:p>
        </p:txBody>
      </p:sp>
      <p:pic>
        <p:nvPicPr>
          <p:cNvPr id="4" name="Content Placeholder 3">
            <a:extLst>
              <a:ext uri="{FF2B5EF4-FFF2-40B4-BE49-F238E27FC236}">
                <a16:creationId xmlns:a16="http://schemas.microsoft.com/office/drawing/2014/main" id="{6D98712F-0766-49E0-83FB-35E0FD14ED7C}"/>
              </a:ext>
            </a:extLst>
          </p:cNvPr>
          <p:cNvPicPr>
            <a:picLocks noGrp="1" noChangeAspect="1"/>
          </p:cNvPicPr>
          <p:nvPr>
            <p:ph idx="1"/>
          </p:nvPr>
        </p:nvPicPr>
        <p:blipFill>
          <a:blip r:embed="rId3"/>
          <a:stretch>
            <a:fillRect/>
          </a:stretch>
        </p:blipFill>
        <p:spPr>
          <a:xfrm>
            <a:off x="3465443" y="1825624"/>
            <a:ext cx="4678018" cy="4667249"/>
          </a:xfrm>
          <a:prstGeom prst="rect">
            <a:avLst/>
          </a:prstGeom>
        </p:spPr>
      </p:pic>
    </p:spTree>
    <p:extLst>
      <p:ext uri="{BB962C8B-B14F-4D97-AF65-F5344CB8AC3E}">
        <p14:creationId xmlns:p14="http://schemas.microsoft.com/office/powerpoint/2010/main" val="807553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C8CEF-C566-416D-8E63-16B20889F097}"/>
              </a:ext>
            </a:extLst>
          </p:cNvPr>
          <p:cNvSpPr>
            <a:spLocks noGrp="1"/>
          </p:cNvSpPr>
          <p:nvPr>
            <p:ph type="title"/>
          </p:nvPr>
        </p:nvSpPr>
        <p:spPr/>
        <p:txBody>
          <a:bodyPr/>
          <a:lstStyle/>
          <a:p>
            <a:r>
              <a:rPr lang="en-AU" dirty="0"/>
              <a:t>Planning a Number Talk</a:t>
            </a:r>
          </a:p>
        </p:txBody>
      </p:sp>
      <p:sp>
        <p:nvSpPr>
          <p:cNvPr id="3" name="Content Placeholder 2">
            <a:extLst>
              <a:ext uri="{FF2B5EF4-FFF2-40B4-BE49-F238E27FC236}">
                <a16:creationId xmlns:a16="http://schemas.microsoft.com/office/drawing/2014/main" id="{0CB1895B-975D-4D26-B570-7257975DC41E}"/>
              </a:ext>
            </a:extLst>
          </p:cNvPr>
          <p:cNvSpPr>
            <a:spLocks noGrp="1"/>
          </p:cNvSpPr>
          <p:nvPr>
            <p:ph idx="1"/>
          </p:nvPr>
        </p:nvSpPr>
        <p:spPr>
          <a:xfrm>
            <a:off x="838200" y="1825624"/>
            <a:ext cx="10515600" cy="4846845"/>
          </a:xfrm>
        </p:spPr>
        <p:txBody>
          <a:bodyPr>
            <a:normAutofit lnSpcReduction="10000"/>
          </a:bodyPr>
          <a:lstStyle/>
          <a:p>
            <a:pPr marL="514350" indent="-514350">
              <a:buFont typeface="+mj-lt"/>
              <a:buAutoNum type="arabicParenR"/>
            </a:pPr>
            <a:r>
              <a:rPr lang="en-AU" dirty="0"/>
              <a:t>Anticipate different strategies students might use for solving a problem.</a:t>
            </a:r>
          </a:p>
          <a:p>
            <a:pPr marL="514350" indent="-514350">
              <a:buFont typeface="+mj-lt"/>
              <a:buAutoNum type="arabicParenR"/>
            </a:pPr>
            <a:endParaRPr lang="en-AU" dirty="0"/>
          </a:p>
          <a:p>
            <a:pPr marL="514350" indent="-514350">
              <a:buFont typeface="+mj-lt"/>
              <a:buAutoNum type="arabicParenR"/>
            </a:pPr>
            <a:r>
              <a:rPr lang="en-AU" dirty="0"/>
              <a:t>How will you record each of their strategies?</a:t>
            </a:r>
          </a:p>
          <a:p>
            <a:pPr marL="514350" indent="-514350">
              <a:buFont typeface="+mj-lt"/>
              <a:buAutoNum type="arabicParenR"/>
            </a:pPr>
            <a:endParaRPr lang="en-AU" dirty="0"/>
          </a:p>
          <a:p>
            <a:pPr marL="514350" indent="-514350">
              <a:buFont typeface="+mj-lt"/>
              <a:buAutoNum type="arabicParenR"/>
            </a:pPr>
            <a:r>
              <a:rPr lang="en-AU" dirty="0"/>
              <a:t>What questions might you ask to fully understand and represent a student’s thinking?</a:t>
            </a:r>
          </a:p>
          <a:p>
            <a:pPr marL="514350" indent="-514350">
              <a:buFont typeface="+mj-lt"/>
              <a:buAutoNum type="arabicParenR"/>
            </a:pPr>
            <a:endParaRPr lang="en-AU" dirty="0"/>
          </a:p>
          <a:p>
            <a:pPr marL="514350" indent="-514350">
              <a:buFont typeface="+mj-lt"/>
              <a:buAutoNum type="arabicParenR"/>
            </a:pPr>
            <a:r>
              <a:rPr lang="en-AU" dirty="0"/>
              <a:t>Upon reflection, what do you want to remember; what problem might you do next, and why?                                             </a:t>
            </a:r>
          </a:p>
          <a:p>
            <a:pPr marL="0" indent="0">
              <a:buNone/>
            </a:pPr>
            <a:r>
              <a:rPr lang="en-AU" sz="1800" dirty="0"/>
              <a:t>                                                                                                                                           </a:t>
            </a:r>
            <a:r>
              <a:rPr lang="en-AU" sz="1800" i="1" dirty="0"/>
              <a:t>Humphreys, C &amp; Parker, R (2015)</a:t>
            </a:r>
            <a:endParaRPr lang="en-AU" i="1" dirty="0"/>
          </a:p>
        </p:txBody>
      </p:sp>
    </p:spTree>
    <p:extLst>
      <p:ext uri="{BB962C8B-B14F-4D97-AF65-F5344CB8AC3E}">
        <p14:creationId xmlns:p14="http://schemas.microsoft.com/office/powerpoint/2010/main" val="76614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Century Gothic" panose="020B0502020202020204" pitchFamily="34" charset="0"/>
              </a:rPr>
              <a:t>Solve this problem</a:t>
            </a:r>
            <a:endParaRPr lang="en-AU" b="1" dirty="0">
              <a:latin typeface="Century Gothic" panose="020B0502020202020204" pitchFamily="34" charset="0"/>
            </a:endParaRPr>
          </a:p>
        </p:txBody>
      </p:sp>
      <p:sp>
        <p:nvSpPr>
          <p:cNvPr id="3" name="Content Placeholder 2"/>
          <p:cNvSpPr>
            <a:spLocks noGrp="1"/>
          </p:cNvSpPr>
          <p:nvPr>
            <p:ph idx="1"/>
          </p:nvPr>
        </p:nvSpPr>
        <p:spPr>
          <a:xfrm>
            <a:off x="838200" y="1636642"/>
            <a:ext cx="10515600" cy="4943061"/>
          </a:xfrm>
        </p:spPr>
        <p:txBody>
          <a:bodyPr>
            <a:normAutofit fontScale="92500"/>
          </a:bodyPr>
          <a:lstStyle/>
          <a:p>
            <a:pPr marL="0" indent="0" algn="ctr">
              <a:buNone/>
            </a:pPr>
            <a:r>
              <a:rPr lang="en-AU" sz="7200" b="1" dirty="0">
                <a:solidFill>
                  <a:srgbClr val="FF0000"/>
                </a:solidFill>
                <a:latin typeface="Century Gothic" panose="020B0502020202020204" pitchFamily="34" charset="0"/>
              </a:rPr>
              <a:t>18 x 7</a:t>
            </a:r>
          </a:p>
          <a:p>
            <a:pPr marL="0" indent="0" algn="ctr">
              <a:buNone/>
            </a:pPr>
            <a:r>
              <a:rPr lang="en-AU" sz="3600" dirty="0">
                <a:solidFill>
                  <a:srgbClr val="FF0000"/>
                </a:solidFill>
                <a:latin typeface="Century Gothic" panose="020B0502020202020204" pitchFamily="34" charset="0"/>
              </a:rPr>
              <a:t>How many different ways can you solve this in your head?</a:t>
            </a:r>
          </a:p>
          <a:p>
            <a:pPr marL="0" indent="0" algn="ctr">
              <a:buNone/>
            </a:pPr>
            <a:endParaRPr lang="en-AU" sz="3600" dirty="0">
              <a:solidFill>
                <a:srgbClr val="FF0000"/>
              </a:solidFill>
              <a:latin typeface="Century Gothic" panose="020B0502020202020204" pitchFamily="34" charset="0"/>
            </a:endParaRPr>
          </a:p>
          <a:p>
            <a:r>
              <a:rPr lang="en-AU" sz="3600" dirty="0">
                <a:latin typeface="Century Gothic" panose="020B0502020202020204" pitchFamily="34" charset="0"/>
              </a:rPr>
              <a:t>Calculate the product of 18 and 7 in your head</a:t>
            </a:r>
          </a:p>
          <a:p>
            <a:r>
              <a:rPr lang="en-AU" sz="3600" dirty="0">
                <a:latin typeface="Century Gothic" panose="020B0502020202020204" pitchFamily="34" charset="0"/>
              </a:rPr>
              <a:t>Record what you did</a:t>
            </a:r>
          </a:p>
          <a:p>
            <a:r>
              <a:rPr lang="en-AU" sz="3600" dirty="0">
                <a:latin typeface="Century Gothic" panose="020B0502020202020204" pitchFamily="34" charset="0"/>
              </a:rPr>
              <a:t>Find an alternative strategy; record this strategy too</a:t>
            </a:r>
          </a:p>
          <a:p>
            <a:endParaRPr lang="en-AU" sz="3600" dirty="0">
              <a:latin typeface="Century Gothic" panose="020B0502020202020204" pitchFamily="34" charset="0"/>
            </a:endParaRPr>
          </a:p>
        </p:txBody>
      </p:sp>
    </p:spTree>
    <p:extLst>
      <p:ext uri="{BB962C8B-B14F-4D97-AF65-F5344CB8AC3E}">
        <p14:creationId xmlns:p14="http://schemas.microsoft.com/office/powerpoint/2010/main" val="30715002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6D2782394CC142A30BDD5C0C05ABB2" ma:contentTypeVersion="13" ma:contentTypeDescription="Create a new document." ma:contentTypeScope="" ma:versionID="feb39bca3cf55991d33466907d60a6ec">
  <xsd:schema xmlns:xsd="http://www.w3.org/2001/XMLSchema" xmlns:xs="http://www.w3.org/2001/XMLSchema" xmlns:p="http://schemas.microsoft.com/office/2006/metadata/properties" xmlns:ns3="9f8a997f-62cd-4bc2-b1d1-5c9da781db81" xmlns:ns4="e0d1a77e-a9b6-41f1-96b3-23fffda8aa58" targetNamespace="http://schemas.microsoft.com/office/2006/metadata/properties" ma:root="true" ma:fieldsID="b63c4cd9444750d79cbb2f7c773f7910" ns3:_="" ns4:_="">
    <xsd:import namespace="9f8a997f-62cd-4bc2-b1d1-5c9da781db81"/>
    <xsd:import namespace="e0d1a77e-a9b6-41f1-96b3-23fffda8aa5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8a997f-62cd-4bc2-b1d1-5c9da781db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d1a77e-a9b6-41f1-96b3-23fffda8aa5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CDF28C-FF13-4A93-BBEF-B251659C6C51}">
  <ds:schemaRefs>
    <ds:schemaRef ds:uri="http://schemas.microsoft.com/sharepoint/v3/contenttype/forms"/>
  </ds:schemaRefs>
</ds:datastoreItem>
</file>

<file path=customXml/itemProps2.xml><?xml version="1.0" encoding="utf-8"?>
<ds:datastoreItem xmlns:ds="http://schemas.openxmlformats.org/officeDocument/2006/customXml" ds:itemID="{C537BC09-283B-41A9-A5FC-D36E8705118A}">
  <ds:schemaRefs>
    <ds:schemaRef ds:uri="http://www.w3.org/XML/1998/namespace"/>
    <ds:schemaRef ds:uri="http://purl.org/dc/dcmitype/"/>
    <ds:schemaRef ds:uri="9f8a997f-62cd-4bc2-b1d1-5c9da781db81"/>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schemas.microsoft.com/office/infopath/2007/PartnerControls"/>
    <ds:schemaRef ds:uri="e0d1a77e-a9b6-41f1-96b3-23fffda8aa58"/>
    <ds:schemaRef ds:uri="http://purl.org/dc/terms/"/>
  </ds:schemaRefs>
</ds:datastoreItem>
</file>

<file path=customXml/itemProps3.xml><?xml version="1.0" encoding="utf-8"?>
<ds:datastoreItem xmlns:ds="http://schemas.openxmlformats.org/officeDocument/2006/customXml" ds:itemID="{BF3CB794-A9D9-4325-A9EC-F1C712EB1F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8a997f-62cd-4bc2-b1d1-5c9da781db81"/>
    <ds:schemaRef ds:uri="e0d1a77e-a9b6-41f1-96b3-23fffda8aa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2759</TotalTime>
  <Words>3772</Words>
  <Application>Microsoft Office PowerPoint</Application>
  <PresentationFormat>Widescreen</PresentationFormat>
  <Paragraphs>539</Paragraphs>
  <Slides>39</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Century Gothic</vt:lpstr>
      <vt:lpstr>Wingdings</vt:lpstr>
      <vt:lpstr>Office Theme</vt:lpstr>
      <vt:lpstr>Embedding Mathematical Language and Discourse into Mathematics Lessons  Primary Maths Conference  2022</vt:lpstr>
      <vt:lpstr>Warm Up - Which one doesn’t belong?</vt:lpstr>
      <vt:lpstr>Overview</vt:lpstr>
      <vt:lpstr>What are ‘Number Talks’?</vt:lpstr>
      <vt:lpstr>PowerPoint Presentation</vt:lpstr>
      <vt:lpstr>PowerPoint Presentation</vt:lpstr>
      <vt:lpstr>Number Talk Hand Signals</vt:lpstr>
      <vt:lpstr>Planning a Number Talk</vt:lpstr>
      <vt:lpstr>Solve this problem</vt:lpstr>
      <vt:lpstr>Thinking Routine</vt:lpstr>
      <vt:lpstr>Talk Moves</vt:lpstr>
      <vt:lpstr>Talk Moves  Suzanne Chapin &amp; Catherine O’Connor</vt:lpstr>
      <vt:lpstr>Talk Moves: ‘Revoicing’</vt:lpstr>
      <vt:lpstr>Talk Moves: ‘Repeating’</vt:lpstr>
      <vt:lpstr>Talk Moves: ‘Reasoning’</vt:lpstr>
      <vt:lpstr>Talk Moves: ‘Adding On’</vt:lpstr>
      <vt:lpstr>Talk Moves: ‘Teacher Wait Time’</vt:lpstr>
      <vt:lpstr>Talk Moves: ‘Turn and Talk’</vt:lpstr>
      <vt:lpstr>Talk Moves: ‘Revise Your Thinking’</vt:lpstr>
      <vt:lpstr>Talk Moves Practice</vt:lpstr>
      <vt:lpstr>Numerous Connexions</vt:lpstr>
      <vt:lpstr>See Say Hear Write (Order)</vt:lpstr>
      <vt:lpstr>Tiers of Mathematical Vocabulary</vt:lpstr>
      <vt:lpstr>Tier 2 and Tier 3 Language</vt:lpstr>
      <vt:lpstr>Productive Talk</vt:lpstr>
      <vt:lpstr>Exploratory Talk</vt:lpstr>
      <vt:lpstr>Mathematical language objectives</vt:lpstr>
      <vt:lpstr>Language and Discourse in the Aim of a Lesson</vt:lpstr>
      <vt:lpstr>Language and discourse in the aim of a lesson</vt:lpstr>
      <vt:lpstr>‘Ready Steady’ Godfrey, C. (2018) Three Fluency Activities: Ready, steady, add. Prime Number, 33 (1) Photo used with permission. </vt:lpstr>
      <vt:lpstr>Summary and Action Plan</vt:lpstr>
      <vt:lpstr>PowerPoint Presentation</vt:lpstr>
      <vt:lpstr>Number Talk Examples</vt:lpstr>
      <vt:lpstr>Talk Moves</vt:lpstr>
      <vt:lpstr>Other Strategies</vt:lpstr>
      <vt:lpstr>Supporting discourse and language</vt:lpstr>
      <vt:lpstr>Activities</vt:lpstr>
      <vt:lpstr>Activities</vt:lpstr>
      <vt:lpstr>‘Snot’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Saffin</dc:creator>
  <cp:lastModifiedBy>Judy Gregg</cp:lastModifiedBy>
  <cp:revision>117</cp:revision>
  <cp:lastPrinted>2019-08-22T01:51:46Z</cp:lastPrinted>
  <dcterms:created xsi:type="dcterms:W3CDTF">2017-06-02T04:36:15Z</dcterms:created>
  <dcterms:modified xsi:type="dcterms:W3CDTF">2022-06-07T01:00:50Z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0x010100296D2782394CC142A30BDD5C0C05ABB2</vt:lpwstr>
  </property>
</Properties>
</file>